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14"/>
  </p:notesMasterIdLst>
  <p:sldIdLst>
    <p:sldId id="256" r:id="rId6"/>
    <p:sldId id="257" r:id="rId7"/>
    <p:sldId id="258" r:id="rId8"/>
    <p:sldId id="259" r:id="rId9"/>
    <p:sldId id="260" r:id="rId10"/>
    <p:sldId id="261" r:id="rId11"/>
    <p:sldId id="262" r:id="rId12"/>
    <p:sldId id="263"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hUYHX4SKQkkuBEZYpjkWBNVUrtR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customschemas.google.com/relationships/presentationmetadata" Target="metadata"/><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4"/>
        <p:cNvGrpSpPr/>
        <p:nvPr/>
      </p:nvGrpSpPr>
      <p:grpSpPr>
        <a:xfrm>
          <a:off x="0" y="0"/>
          <a:ext cx="0" cy="0"/>
          <a:chOff x="0" y="0"/>
          <a:chExt cx="0" cy="0"/>
        </a:xfrm>
      </p:grpSpPr>
      <p:sp>
        <p:nvSpPr>
          <p:cNvPr id="15" name="Google Shape;15;p10"/>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0"/>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0"/>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10"/>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19" name="Google Shape;19;p1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2" name="Google Shape;22;p10"/>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3"/>
        <p:cNvGrpSpPr/>
        <p:nvPr/>
      </p:nvGrpSpPr>
      <p:grpSpPr>
        <a:xfrm>
          <a:off x="0" y="0"/>
          <a:ext cx="0" cy="0"/>
          <a:chOff x="0" y="0"/>
          <a:chExt cx="0" cy="0"/>
        </a:xfrm>
      </p:grpSpPr>
      <p:sp>
        <p:nvSpPr>
          <p:cNvPr id="84" name="Google Shape;84;p1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19"/>
          <p:cNvSpPr txBox="1">
            <a:spLocks noGrp="1"/>
          </p:cNvSpPr>
          <p:nvPr>
            <p:ph type="body" idx="1"/>
          </p:nvPr>
        </p:nvSpPr>
        <p:spPr>
          <a:xfrm rot="5400000">
            <a:off x="4114800" y="-1171786"/>
            <a:ext cx="4023360" cy="100584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6" name="Google Shape;86;p1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89"/>
        <p:cNvGrpSpPr/>
        <p:nvPr/>
      </p:nvGrpSpPr>
      <p:grpSpPr>
        <a:xfrm>
          <a:off x="0" y="0"/>
          <a:ext cx="0" cy="0"/>
          <a:chOff x="0" y="0"/>
          <a:chExt cx="0" cy="0"/>
        </a:xfrm>
      </p:grpSpPr>
      <p:sp>
        <p:nvSpPr>
          <p:cNvPr id="90" name="Google Shape;90;p20"/>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0"/>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0"/>
          <p:cNvSpPr txBox="1">
            <a:spLocks noGrp="1"/>
          </p:cNvSpPr>
          <p:nvPr>
            <p:ph type="title"/>
          </p:nvPr>
        </p:nvSpPr>
        <p:spPr>
          <a:xfrm rot="5400000">
            <a:off x="7160640" y="1979039"/>
            <a:ext cx="5757421" cy="26289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20"/>
          <p:cNvSpPr txBox="1">
            <a:spLocks noGrp="1"/>
          </p:cNvSpPr>
          <p:nvPr>
            <p:ph type="body" idx="1"/>
          </p:nvPr>
        </p:nvSpPr>
        <p:spPr>
          <a:xfrm rot="5400000">
            <a:off x="1826639" y="-573661"/>
            <a:ext cx="5757422" cy="77343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4" name="Google Shape;94;p2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2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1"/>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6" name="Google Shape;26;p1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1"/>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29"/>
        <p:cNvGrpSpPr/>
        <p:nvPr/>
      </p:nvGrpSpPr>
      <p:grpSpPr>
        <a:xfrm>
          <a:off x="0" y="0"/>
          <a:ext cx="0" cy="0"/>
          <a:chOff x="0" y="0"/>
          <a:chExt cx="0" cy="0"/>
        </a:xfrm>
      </p:grpSpPr>
      <p:sp>
        <p:nvSpPr>
          <p:cNvPr id="30" name="Google Shape;30;p12"/>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2"/>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12"/>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2"/>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4" name="Google Shape;34;p12"/>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35" name="Google Shape;35;p12"/>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2"/>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2"/>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dk2"/>
                </a:solidFill>
                <a:latin typeface="Calibri"/>
                <a:ea typeface="Calibri"/>
                <a:cs typeface="Calibri"/>
                <a:sym typeface="Calibri"/>
              </a:defRPr>
            </a:lvl1pPr>
            <a:lvl2pPr marL="0" lvl="1" indent="0" algn="r">
              <a:spcBef>
                <a:spcPts val="0"/>
              </a:spcBef>
              <a:buNone/>
              <a:defRPr sz="1050" b="0" i="0" u="none" strike="noStrike" cap="none">
                <a:solidFill>
                  <a:schemeClr val="dk2"/>
                </a:solidFill>
                <a:latin typeface="Calibri"/>
                <a:ea typeface="Calibri"/>
                <a:cs typeface="Calibri"/>
                <a:sym typeface="Calibri"/>
              </a:defRPr>
            </a:lvl2pPr>
            <a:lvl3pPr marL="0" lvl="2" indent="0" algn="r">
              <a:spcBef>
                <a:spcPts val="0"/>
              </a:spcBef>
              <a:buNone/>
              <a:defRPr sz="1050" b="0" i="0" u="none" strike="noStrike" cap="none">
                <a:solidFill>
                  <a:schemeClr val="dk2"/>
                </a:solidFill>
                <a:latin typeface="Calibri"/>
                <a:ea typeface="Calibri"/>
                <a:cs typeface="Calibri"/>
                <a:sym typeface="Calibri"/>
              </a:defRPr>
            </a:lvl3pPr>
            <a:lvl4pPr marL="0" lvl="3" indent="0" algn="r">
              <a:spcBef>
                <a:spcPts val="0"/>
              </a:spcBef>
              <a:buNone/>
              <a:defRPr sz="1050" b="0" i="0" u="none" strike="noStrike" cap="none">
                <a:solidFill>
                  <a:schemeClr val="dk2"/>
                </a:solidFill>
                <a:latin typeface="Calibri"/>
                <a:ea typeface="Calibri"/>
                <a:cs typeface="Calibri"/>
                <a:sym typeface="Calibri"/>
              </a:defRPr>
            </a:lvl4pPr>
            <a:lvl5pPr marL="0" lvl="4" indent="0" algn="r">
              <a:spcBef>
                <a:spcPts val="0"/>
              </a:spcBef>
              <a:buNone/>
              <a:defRPr sz="1050" b="0" i="0" u="none" strike="noStrike" cap="none">
                <a:solidFill>
                  <a:schemeClr val="dk2"/>
                </a:solidFill>
                <a:latin typeface="Calibri"/>
                <a:ea typeface="Calibri"/>
                <a:cs typeface="Calibri"/>
                <a:sym typeface="Calibri"/>
              </a:defRPr>
            </a:lvl5pPr>
            <a:lvl6pPr marL="0" lvl="5" indent="0" algn="r">
              <a:spcBef>
                <a:spcPts val="0"/>
              </a:spcBef>
              <a:buNone/>
              <a:defRPr sz="1050" b="0" i="0" u="none" strike="noStrike" cap="none">
                <a:solidFill>
                  <a:schemeClr val="dk2"/>
                </a:solidFill>
                <a:latin typeface="Calibri"/>
                <a:ea typeface="Calibri"/>
                <a:cs typeface="Calibri"/>
                <a:sym typeface="Calibri"/>
              </a:defRPr>
            </a:lvl6pPr>
            <a:lvl7pPr marL="0" lvl="6" indent="0" algn="r">
              <a:spcBef>
                <a:spcPts val="0"/>
              </a:spcBef>
              <a:buNone/>
              <a:defRPr sz="1050" b="0" i="0" u="none" strike="noStrike" cap="none">
                <a:solidFill>
                  <a:schemeClr val="dk2"/>
                </a:solidFill>
                <a:latin typeface="Calibri"/>
                <a:ea typeface="Calibri"/>
                <a:cs typeface="Calibri"/>
                <a:sym typeface="Calibri"/>
              </a:defRPr>
            </a:lvl7pPr>
            <a:lvl8pPr marL="0" lvl="7" indent="0" algn="r">
              <a:spcBef>
                <a:spcPts val="0"/>
              </a:spcBef>
              <a:buNone/>
              <a:defRPr sz="1050" b="0" i="0" u="none" strike="noStrike" cap="none">
                <a:solidFill>
                  <a:schemeClr val="dk2"/>
                </a:solidFill>
                <a:latin typeface="Calibri"/>
                <a:ea typeface="Calibri"/>
                <a:cs typeface="Calibri"/>
                <a:sym typeface="Calibri"/>
              </a:defRPr>
            </a:lvl8pPr>
            <a:lvl9pPr marL="0" lvl="8" indent="0" algn="r">
              <a:spcBef>
                <a:spcPts val="0"/>
              </a:spcBef>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1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3"/>
          <p:cNvSpPr txBox="1">
            <a:spLocks noGrp="1"/>
          </p:cNvSpPr>
          <p:nvPr>
            <p:ph type="body" idx="1"/>
          </p:nvPr>
        </p:nvSpPr>
        <p:spPr>
          <a:xfrm>
            <a:off x="1097279" y="1845734"/>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1" name="Google Shape;41;p13"/>
          <p:cNvSpPr txBox="1">
            <a:spLocks noGrp="1"/>
          </p:cNvSpPr>
          <p:nvPr>
            <p:ph type="body" idx="2"/>
          </p:nvPr>
        </p:nvSpPr>
        <p:spPr>
          <a:xfrm>
            <a:off x="6217920" y="1845735"/>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2" name="Google Shape;42;p1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3"/>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45"/>
        <p:cNvGrpSpPr/>
        <p:nvPr/>
      </p:nvGrpSpPr>
      <p:grpSpPr>
        <a:xfrm>
          <a:off x="0" y="0"/>
          <a:ext cx="0" cy="0"/>
          <a:chOff x="0" y="0"/>
          <a:chExt cx="0" cy="0"/>
        </a:xfrm>
      </p:grpSpPr>
      <p:sp>
        <p:nvSpPr>
          <p:cNvPr id="46" name="Google Shape;46;p14"/>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14"/>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4"/>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4"/>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50" name="Google Shape;50;p1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3" name="Google Shape;53;p14"/>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7" name="Google Shape;57;p15"/>
          <p:cNvSpPr txBox="1">
            <a:spLocks noGrp="1"/>
          </p:cNvSpPr>
          <p:nvPr>
            <p:ph type="body" idx="2"/>
          </p:nvPr>
        </p:nvSpPr>
        <p:spPr>
          <a:xfrm>
            <a:off x="109728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8" name="Google Shape;58;p15"/>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9" name="Google Shape;59;p15"/>
          <p:cNvSpPr txBox="1">
            <a:spLocks noGrp="1"/>
          </p:cNvSpPr>
          <p:nvPr>
            <p:ph type="body" idx="4"/>
          </p:nvPr>
        </p:nvSpPr>
        <p:spPr>
          <a:xfrm>
            <a:off x="621792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0" name="Google Shape;60;p15"/>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5"/>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6"/>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68"/>
        <p:cNvGrpSpPr/>
        <p:nvPr/>
      </p:nvGrpSpPr>
      <p:grpSpPr>
        <a:xfrm>
          <a:off x="0" y="0"/>
          <a:ext cx="0" cy="0"/>
          <a:chOff x="0" y="0"/>
          <a:chExt cx="0" cy="0"/>
        </a:xfrm>
      </p:grpSpPr>
      <p:sp>
        <p:nvSpPr>
          <p:cNvPr id="69" name="Google Shape;69;p17"/>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7"/>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4"/>
        <p:cNvGrpSpPr/>
        <p:nvPr/>
      </p:nvGrpSpPr>
      <p:grpSpPr>
        <a:xfrm>
          <a:off x="0" y="0"/>
          <a:ext cx="0" cy="0"/>
          <a:chOff x="0" y="0"/>
          <a:chExt cx="0" cy="0"/>
        </a:xfrm>
      </p:grpSpPr>
      <p:sp>
        <p:nvSpPr>
          <p:cNvPr id="75" name="Google Shape;75;p18"/>
          <p:cNvSpPr/>
          <p:nvPr/>
        </p:nvSpPr>
        <p:spPr>
          <a:xfrm>
            <a:off x="0" y="4953000"/>
            <a:ext cx="12188825"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8"/>
          <p:cNvSpPr/>
          <p:nvPr/>
        </p:nvSpPr>
        <p:spPr>
          <a:xfrm>
            <a:off x="15" y="491507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8"/>
          <p:cNvSpPr txBox="1">
            <a:spLocks noGrp="1"/>
          </p:cNvSpPr>
          <p:nvPr>
            <p:ph type="title"/>
          </p:nvPr>
        </p:nvSpPr>
        <p:spPr>
          <a:xfrm>
            <a:off x="1097280" y="5074920"/>
            <a:ext cx="1011326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78" name="Google Shape;78;p18"/>
          <p:cNvPicPr preferRelativeResize="0">
            <a:picLocks noGrp="1"/>
          </p:cNvPicPr>
          <p:nvPr>
            <p:ph type="pic" idx="2"/>
          </p:nvPr>
        </p:nvPicPr>
        <p:blipFill/>
        <p:spPr>
          <a:xfrm>
            <a:off x="15" y="0"/>
            <a:ext cx="12191985" cy="4915076"/>
          </a:xfrm>
          <a:prstGeom prst="rect">
            <a:avLst/>
          </a:prstGeom>
          <a:blipFill rotWithShape="1">
            <a:blip r:embed="rId2">
              <a:alphaModFix/>
            </a:blip>
            <a:stretch>
              <a:fillRect/>
            </a:stretch>
          </a:blipFill>
          <a:ln>
            <a:noFill/>
          </a:ln>
        </p:spPr>
      </p:pic>
      <p:sp>
        <p:nvSpPr>
          <p:cNvPr id="79" name="Google Shape;79;p18"/>
          <p:cNvSpPr txBox="1">
            <a:spLocks noGrp="1"/>
          </p:cNvSpPr>
          <p:nvPr>
            <p:ph type="body" idx="1"/>
          </p:nvPr>
        </p:nvSpPr>
        <p:spPr>
          <a:xfrm>
            <a:off x="1097280" y="5907023"/>
            <a:ext cx="10113264" cy="59436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0" name="Google Shape;80;p1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p:nvPr/>
        </p:nvSpPr>
        <p:spPr>
          <a:xfrm>
            <a:off x="1" y="6400800"/>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9"/>
          <p:cNvSpPr/>
          <p:nvPr/>
        </p:nvSpPr>
        <p:spPr>
          <a:xfrm>
            <a:off x="0" y="6334316"/>
            <a:ext cx="12192001" cy="659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9"/>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0" name="Google Shape;10;p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3" name="Google Shape;13;p9"/>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nsider.cureo.com/74217984-3e2f-4940-96e3-d719bcd50d98/a6193944-18bf-4f3e-b69e-48c12b54c32c/!main/app/file/list/folder/ca30657e-b199-4735-9df2-91d0432ea567/"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hyperlink" Target="https://insider.cureo.com/74217984-3e2f-4940-96e3-d719bcd50d98/a6193944-18bf-4f3e-b69e-48c12b54c32c/!main/app/file/list/folder/0e473d4f-514e-4de2-88ff-5c810c6a7602/" TargetMode="External"/><Relationship Id="rId5" Type="http://schemas.openxmlformats.org/officeDocument/2006/relationships/hyperlink" Target="https://insider.cureo.com/74217984-3e2f-4940-96e3-d719bcd50d98/a6193944-18bf-4f3e-b69e-48c12b54c32c/!main/app/file/list/folder/aeb053c2-e56a-4ae2-8399-46273d2c19fc/" TargetMode="External"/><Relationship Id="rId4" Type="http://schemas.openxmlformats.org/officeDocument/2006/relationships/hyperlink" Target="https://insider.cureo.com/74217984-3e2f-4940-96e3-d719bcd50d98/a6193944-18bf-4f3e-b69e-48c12b54c32c/!main/app/file/list/folder/3c500852-6375-42f9-89b6-b0ba2f435af1/"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8000"/>
              <a:buFont typeface="Calibri"/>
              <a:buNone/>
            </a:pPr>
            <a:r>
              <a:rPr lang="en-US"/>
              <a:t>WISE Pathways </a:t>
            </a:r>
            <a:br>
              <a:rPr lang="en-US"/>
            </a:br>
            <a:r>
              <a:rPr lang="en-US"/>
              <a:t>Learning Community</a:t>
            </a:r>
            <a:endParaRPr/>
          </a:p>
        </p:txBody>
      </p:sp>
      <p:sp>
        <p:nvSpPr>
          <p:cNvPr id="102" name="Google Shape;102;p1"/>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a:t>Employer Engagement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Employer Role In WISE Pathways</a:t>
            </a:r>
            <a:endParaRPr/>
          </a:p>
        </p:txBody>
      </p:sp>
      <p:grpSp>
        <p:nvGrpSpPr>
          <p:cNvPr id="108" name="Google Shape;108;p2"/>
          <p:cNvGrpSpPr/>
          <p:nvPr/>
        </p:nvGrpSpPr>
        <p:grpSpPr>
          <a:xfrm>
            <a:off x="2502456" y="1848466"/>
            <a:ext cx="7247413" cy="4018318"/>
            <a:chOff x="1405493" y="2203"/>
            <a:chExt cx="7247413" cy="4018318"/>
          </a:xfrm>
        </p:grpSpPr>
        <p:sp>
          <p:nvSpPr>
            <p:cNvPr id="109" name="Google Shape;109;p2"/>
            <p:cNvSpPr/>
            <p:nvPr/>
          </p:nvSpPr>
          <p:spPr>
            <a:xfrm rot="10800000">
              <a:off x="1964070" y="2203"/>
              <a:ext cx="6688836" cy="1117155"/>
            </a:xfrm>
            <a:prstGeom prst="homePlate">
              <a:avLst>
                <a:gd name="adj" fmla="val 50000"/>
              </a:avLst>
            </a:prstGeom>
            <a:solidFill>
              <a:srgbClr val="E38310"/>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txBox="1"/>
            <p:nvPr/>
          </p:nvSpPr>
          <p:spPr>
            <a:xfrm>
              <a:off x="2243359" y="2203"/>
              <a:ext cx="6409547" cy="1117155"/>
            </a:xfrm>
            <a:prstGeom prst="rect">
              <a:avLst/>
            </a:prstGeom>
            <a:noFill/>
            <a:ln>
              <a:noFill/>
            </a:ln>
          </p:spPr>
          <p:txBody>
            <a:bodyPr spcFirstLastPara="1" wrap="square" lIns="492625" tIns="148575" rIns="277350" bIns="148575" anchor="ctr" anchorCtr="0">
              <a:noAutofit/>
            </a:bodyPr>
            <a:lstStyle/>
            <a:p>
              <a:pPr marL="0" marR="0" lvl="0" indent="0" algn="ctr" rtl="0">
                <a:lnSpc>
                  <a:spcPct val="90000"/>
                </a:lnSpc>
                <a:spcBef>
                  <a:spcPts val="0"/>
                </a:spcBef>
                <a:spcAft>
                  <a:spcPts val="0"/>
                </a:spcAft>
                <a:buClr>
                  <a:schemeClr val="lt1"/>
                </a:buClr>
                <a:buSzPts val="3900"/>
                <a:buFont typeface="Calibri"/>
                <a:buNone/>
              </a:pPr>
              <a:r>
                <a:rPr lang="en-US" sz="3900">
                  <a:solidFill>
                    <a:schemeClr val="lt1"/>
                  </a:solidFill>
                  <a:latin typeface="Calibri"/>
                  <a:ea typeface="Calibri"/>
                  <a:cs typeface="Calibri"/>
                  <a:sym typeface="Calibri"/>
                </a:rPr>
                <a:t>Role Model Speakers Recruitment</a:t>
              </a:r>
              <a:endParaRPr/>
            </a:p>
          </p:txBody>
        </p:sp>
        <p:sp>
          <p:nvSpPr>
            <p:cNvPr id="111" name="Google Shape;111;p2"/>
            <p:cNvSpPr/>
            <p:nvPr/>
          </p:nvSpPr>
          <p:spPr>
            <a:xfrm>
              <a:off x="1405493" y="2203"/>
              <a:ext cx="1117155" cy="1117155"/>
            </a:xfrm>
            <a:prstGeom prst="ellipse">
              <a:avLst/>
            </a:prstGeom>
            <a:solidFill>
              <a:schemeClr val="lt1"/>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rot="10800000">
              <a:off x="1964070" y="1452784"/>
              <a:ext cx="6688836" cy="1117155"/>
            </a:xfrm>
            <a:prstGeom prst="homePlate">
              <a:avLst>
                <a:gd name="adj" fmla="val 50000"/>
              </a:avLst>
            </a:prstGeom>
            <a:solidFill>
              <a:srgbClr val="E38310"/>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txBox="1"/>
            <p:nvPr/>
          </p:nvSpPr>
          <p:spPr>
            <a:xfrm>
              <a:off x="2243359" y="1452784"/>
              <a:ext cx="6409547" cy="1117155"/>
            </a:xfrm>
            <a:prstGeom prst="rect">
              <a:avLst/>
            </a:prstGeom>
            <a:noFill/>
            <a:ln>
              <a:noFill/>
            </a:ln>
          </p:spPr>
          <p:txBody>
            <a:bodyPr spcFirstLastPara="1" wrap="square" lIns="492625" tIns="148575" rIns="277350" bIns="148575" anchor="ctr" anchorCtr="0">
              <a:noAutofit/>
            </a:bodyPr>
            <a:lstStyle/>
            <a:p>
              <a:pPr marL="0" marR="0" lvl="0" indent="0" algn="ctr" rtl="0">
                <a:lnSpc>
                  <a:spcPct val="90000"/>
                </a:lnSpc>
                <a:spcBef>
                  <a:spcPts val="0"/>
                </a:spcBef>
                <a:spcAft>
                  <a:spcPts val="0"/>
                </a:spcAft>
                <a:buClr>
                  <a:schemeClr val="lt1"/>
                </a:buClr>
                <a:buSzPts val="3900"/>
                <a:buFont typeface="Calibri"/>
                <a:buNone/>
              </a:pPr>
              <a:r>
                <a:rPr lang="en-US" sz="3900">
                  <a:solidFill>
                    <a:schemeClr val="lt1"/>
                  </a:solidFill>
                  <a:latin typeface="Calibri"/>
                  <a:ea typeface="Calibri"/>
                  <a:cs typeface="Calibri"/>
                  <a:sym typeface="Calibri"/>
                </a:rPr>
                <a:t>Curriculum Development and Contextualization</a:t>
              </a:r>
              <a:endParaRPr/>
            </a:p>
          </p:txBody>
        </p:sp>
        <p:sp>
          <p:nvSpPr>
            <p:cNvPr id="114" name="Google Shape;114;p2"/>
            <p:cNvSpPr/>
            <p:nvPr/>
          </p:nvSpPr>
          <p:spPr>
            <a:xfrm>
              <a:off x="1405493" y="1452784"/>
              <a:ext cx="1117155" cy="1117155"/>
            </a:xfrm>
            <a:prstGeom prst="ellipse">
              <a:avLst/>
            </a:prstGeom>
            <a:blipFill rotWithShape="1">
              <a:blip r:embed="rId3">
                <a:alphaModFix/>
              </a:blip>
              <a:stretch>
                <a:fillRect/>
              </a:stretch>
            </a:blip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rot="10800000">
              <a:off x="1964070" y="2903366"/>
              <a:ext cx="6688836" cy="1117155"/>
            </a:xfrm>
            <a:prstGeom prst="homePlate">
              <a:avLst>
                <a:gd name="adj" fmla="val 50000"/>
              </a:avLst>
            </a:prstGeom>
            <a:solidFill>
              <a:srgbClr val="E38310"/>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txBox="1"/>
            <p:nvPr/>
          </p:nvSpPr>
          <p:spPr>
            <a:xfrm>
              <a:off x="2243359" y="2903366"/>
              <a:ext cx="6409547" cy="1117155"/>
            </a:xfrm>
            <a:prstGeom prst="rect">
              <a:avLst/>
            </a:prstGeom>
            <a:noFill/>
            <a:ln>
              <a:noFill/>
            </a:ln>
          </p:spPr>
          <p:txBody>
            <a:bodyPr spcFirstLastPara="1" wrap="square" lIns="492625" tIns="148575" rIns="277350" bIns="148575" anchor="ctr" anchorCtr="0">
              <a:noAutofit/>
            </a:bodyPr>
            <a:lstStyle/>
            <a:p>
              <a:pPr marL="0" marR="0" lvl="0" indent="0" algn="ctr" rtl="0">
                <a:lnSpc>
                  <a:spcPct val="90000"/>
                </a:lnSpc>
                <a:spcBef>
                  <a:spcPts val="0"/>
                </a:spcBef>
                <a:spcAft>
                  <a:spcPts val="0"/>
                </a:spcAft>
                <a:buClr>
                  <a:schemeClr val="lt1"/>
                </a:buClr>
                <a:buSzPts val="3900"/>
                <a:buFont typeface="Calibri"/>
                <a:buNone/>
              </a:pPr>
              <a:r>
                <a:rPr lang="en-US" sz="3900">
                  <a:solidFill>
                    <a:schemeClr val="lt1"/>
                  </a:solidFill>
                  <a:latin typeface="Calibri"/>
                  <a:ea typeface="Calibri"/>
                  <a:cs typeface="Calibri"/>
                  <a:sym typeface="Calibri"/>
                </a:rPr>
                <a:t>Work-based Learning and Job Placement</a:t>
              </a:r>
              <a:endParaRPr/>
            </a:p>
          </p:txBody>
        </p:sp>
        <p:sp>
          <p:nvSpPr>
            <p:cNvPr id="117" name="Google Shape;117;p2"/>
            <p:cNvSpPr/>
            <p:nvPr/>
          </p:nvSpPr>
          <p:spPr>
            <a:xfrm>
              <a:off x="1405493" y="2903366"/>
              <a:ext cx="1117155" cy="1117155"/>
            </a:xfrm>
            <a:prstGeom prst="ellipse">
              <a:avLst/>
            </a:prstGeom>
            <a:blipFill rotWithShape="1">
              <a:blip r:embed="rId4">
                <a:alphaModFix/>
              </a:blip>
              <a:stretch>
                <a:fillRect/>
              </a:stretch>
            </a:blip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18" name="Google Shape;118;p2" descr="Communities - Free networking icons"/>
          <p:cNvPicPr preferRelativeResize="0"/>
          <p:nvPr/>
        </p:nvPicPr>
        <p:blipFill rotWithShape="1">
          <a:blip r:embed="rId5">
            <a:alphaModFix/>
          </a:blip>
          <a:srcRect/>
          <a:stretch/>
        </p:blipFill>
        <p:spPr>
          <a:xfrm>
            <a:off x="2645545" y="1967143"/>
            <a:ext cx="855663" cy="85566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Community Engagement </a:t>
            </a:r>
            <a:endParaRPr/>
          </a:p>
        </p:txBody>
      </p:sp>
      <p:sp>
        <p:nvSpPr>
          <p:cNvPr id="124" name="Google Shape;124;p3"/>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en-US" b="1"/>
              <a:t>Method</a:t>
            </a:r>
            <a:r>
              <a:rPr lang="en-US"/>
              <a:t>: Identify trusted voices within the community to share information about upcoming WISE Pathways programs and information sessions. Key partners may include faith-based organizations, domestic violence shelters, community-service organizations, libraries, re-entry and recovery organizations, and community development corporations. </a:t>
            </a:r>
            <a:endParaRPr/>
          </a:p>
          <a:p>
            <a:pPr marL="91440" lvl="0" indent="0" algn="l" rtl="0">
              <a:lnSpc>
                <a:spcPct val="90000"/>
              </a:lnSpc>
              <a:spcBef>
                <a:spcPts val="1400"/>
              </a:spcBef>
              <a:spcAft>
                <a:spcPts val="0"/>
              </a:spcAft>
              <a:buSzPts val="2000"/>
              <a:buNone/>
            </a:pPr>
            <a:endParaRPr/>
          </a:p>
          <a:p>
            <a:pPr marL="91440" lvl="0" indent="-127000" algn="l" rtl="0">
              <a:lnSpc>
                <a:spcPct val="90000"/>
              </a:lnSpc>
              <a:spcBef>
                <a:spcPts val="1400"/>
              </a:spcBef>
              <a:spcAft>
                <a:spcPts val="0"/>
              </a:spcAft>
              <a:buSzPts val="2000"/>
              <a:buChar char=" "/>
            </a:pPr>
            <a:r>
              <a:rPr lang="en-US" b="1"/>
              <a:t>Best Practices: </a:t>
            </a:r>
            <a:endParaRPr/>
          </a:p>
          <a:p>
            <a:pPr marL="91440" lvl="0" indent="-127000" algn="l" rtl="0">
              <a:lnSpc>
                <a:spcPct val="90000"/>
              </a:lnSpc>
              <a:spcBef>
                <a:spcPts val="1400"/>
              </a:spcBef>
              <a:spcAft>
                <a:spcPts val="0"/>
              </a:spcAft>
              <a:buSzPts val="2000"/>
              <a:buFont typeface="Arial"/>
              <a:buChar char="•"/>
            </a:pPr>
            <a:r>
              <a:rPr lang="en-US" b="1"/>
              <a:t> </a:t>
            </a:r>
            <a:r>
              <a:rPr lang="en-US"/>
              <a:t>Start with those organizations who are implementation partners</a:t>
            </a:r>
            <a:endParaRPr/>
          </a:p>
          <a:p>
            <a:pPr marL="91440" lvl="0" indent="-127000" algn="l" rtl="0">
              <a:lnSpc>
                <a:spcPct val="90000"/>
              </a:lnSpc>
              <a:spcBef>
                <a:spcPts val="1400"/>
              </a:spcBef>
              <a:spcAft>
                <a:spcPts val="0"/>
              </a:spcAft>
              <a:buSzPts val="2000"/>
              <a:buFont typeface="Arial"/>
              <a:buChar char="•"/>
            </a:pPr>
            <a:r>
              <a:rPr lang="en-US" b="1"/>
              <a:t> </a:t>
            </a:r>
            <a:r>
              <a:rPr lang="en-US"/>
              <a:t>Information Sessions can help build and sustain momentum </a:t>
            </a:r>
            <a:endParaRPr/>
          </a:p>
          <a:p>
            <a:pPr marL="91440" lvl="0" indent="-127000" algn="l" rtl="0">
              <a:lnSpc>
                <a:spcPct val="90000"/>
              </a:lnSpc>
              <a:spcBef>
                <a:spcPts val="1400"/>
              </a:spcBef>
              <a:spcAft>
                <a:spcPts val="0"/>
              </a:spcAft>
              <a:buSzPts val="2000"/>
              <a:buFont typeface="Arial"/>
              <a:buChar char="•"/>
            </a:pPr>
            <a:r>
              <a:rPr lang="en-US" b="1"/>
              <a:t> </a:t>
            </a:r>
            <a:r>
              <a:rPr lang="en-US"/>
              <a:t>Use your networks to build engagement and spread the message</a:t>
            </a:r>
            <a:endParaRPr/>
          </a:p>
          <a:p>
            <a:pPr marL="0" lvl="0" indent="0" algn="l" rtl="0">
              <a:lnSpc>
                <a:spcPct val="90000"/>
              </a:lnSpc>
              <a:spcBef>
                <a:spcPts val="1400"/>
              </a:spcBef>
              <a:spcAft>
                <a:spcPts val="0"/>
              </a:spcAft>
              <a:buSzPts val="2000"/>
              <a:buNone/>
            </a:pPr>
            <a:endParaRPr b="1"/>
          </a:p>
          <a:p>
            <a:pPr marL="91440" lvl="0" indent="0" algn="l" rtl="0">
              <a:lnSpc>
                <a:spcPct val="90000"/>
              </a:lnSpc>
              <a:spcBef>
                <a:spcPts val="1400"/>
              </a:spcBef>
              <a:spcAft>
                <a:spcPts val="0"/>
              </a:spcAft>
              <a:buSzPts val="20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4"/>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FFFFFF"/>
              </a:buClr>
              <a:buSzPts val="3600"/>
              <a:buFont typeface="Calibri"/>
              <a:buNone/>
            </a:pPr>
            <a:r>
              <a:rPr lang="en-US" b="1"/>
              <a:t>Effective Practice</a:t>
            </a:r>
            <a:endParaRPr/>
          </a:p>
        </p:txBody>
      </p:sp>
      <p:sp>
        <p:nvSpPr>
          <p:cNvPr id="130" name="Google Shape;130;p4"/>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en-US" b="0" i="0" u="none" strike="noStrike">
                <a:solidFill>
                  <a:srgbClr val="000000"/>
                </a:solidFill>
                <a:latin typeface="Calibri"/>
                <a:ea typeface="Calibri"/>
                <a:cs typeface="Calibri"/>
                <a:sym typeface="Calibri"/>
              </a:rPr>
              <a:t>WISE Pathways Information Sessions help women gain awareness of available career options and understanding of how to prepare for or enter these careers. The sessions also  provide women with immediate next steps to enroll in WISE Pathways programs, pre-apprenticeships and/or training opportunities. </a:t>
            </a:r>
            <a:endParaRPr/>
          </a:p>
          <a:p>
            <a:pPr marL="0" lvl="0" indent="0" algn="l" rtl="0">
              <a:lnSpc>
                <a:spcPct val="90000"/>
              </a:lnSpc>
              <a:spcBef>
                <a:spcPts val="1400"/>
              </a:spcBef>
              <a:spcAft>
                <a:spcPts val="0"/>
              </a:spcAft>
              <a:buSzPts val="2000"/>
              <a:buNone/>
            </a:pPr>
            <a:endParaRPr>
              <a:solidFill>
                <a:srgbClr val="000000"/>
              </a:solidFill>
              <a:latin typeface="Calibri"/>
              <a:ea typeface="Calibri"/>
              <a:cs typeface="Calibri"/>
              <a:sym typeface="Calibri"/>
            </a:endParaRPr>
          </a:p>
          <a:p>
            <a:pPr marL="91440" lvl="0" indent="-127000" algn="l" rtl="0">
              <a:lnSpc>
                <a:spcPct val="90000"/>
              </a:lnSpc>
              <a:spcBef>
                <a:spcPts val="1400"/>
              </a:spcBef>
              <a:spcAft>
                <a:spcPts val="0"/>
              </a:spcAft>
              <a:buSzPts val="2000"/>
              <a:buChar char=" "/>
            </a:pPr>
            <a:r>
              <a:rPr lang="en-US" b="0" i="0" u="none" strike="noStrike">
                <a:solidFill>
                  <a:srgbClr val="000000"/>
                </a:solidFill>
                <a:latin typeface="Calibri"/>
                <a:ea typeface="Calibri"/>
                <a:cs typeface="Calibri"/>
                <a:sym typeface="Calibri"/>
              </a:rPr>
              <a:t>The sessions are ninety minutes long and feature Role Model Speakers who share their experiences working in occupations and industries in which women are often underrepresented. </a:t>
            </a:r>
            <a:endParaRPr/>
          </a:p>
          <a:p>
            <a:pPr marL="91440" lvl="0" indent="0" algn="l" rtl="0">
              <a:lnSpc>
                <a:spcPct val="90000"/>
              </a:lnSpc>
              <a:spcBef>
                <a:spcPts val="1400"/>
              </a:spcBef>
              <a:spcAft>
                <a:spcPts val="0"/>
              </a:spcAft>
              <a:buSzPts val="2000"/>
              <a:buNone/>
            </a:pPr>
            <a:endParaRPr>
              <a:solidFill>
                <a:srgbClr val="000000"/>
              </a:solidFill>
              <a:latin typeface="Calibri"/>
              <a:ea typeface="Calibri"/>
              <a:cs typeface="Calibri"/>
              <a:sym typeface="Calibri"/>
            </a:endParaRPr>
          </a:p>
          <a:p>
            <a:pPr marL="91440" lvl="0" indent="-127000" algn="l" rtl="0">
              <a:lnSpc>
                <a:spcPct val="90000"/>
              </a:lnSpc>
              <a:spcBef>
                <a:spcPts val="1400"/>
              </a:spcBef>
              <a:spcAft>
                <a:spcPts val="0"/>
              </a:spcAft>
              <a:buSzPts val="2000"/>
              <a:buChar char=" "/>
            </a:pPr>
            <a:r>
              <a:rPr lang="en-US">
                <a:solidFill>
                  <a:srgbClr val="000000"/>
                </a:solidFill>
                <a:latin typeface="Calibri"/>
                <a:ea typeface="Calibri"/>
                <a:cs typeface="Calibri"/>
                <a:sym typeface="Calibri"/>
              </a:rPr>
              <a:t>Info Sessions can be held in a number of settings including libraries, community-based partner facilities, community colleges, or faith-based locations. </a:t>
            </a:r>
            <a:endParaRPr/>
          </a:p>
          <a:p>
            <a:pPr marL="91440" lvl="0" indent="0" algn="l" rtl="0">
              <a:lnSpc>
                <a:spcPct val="90000"/>
              </a:lnSpc>
              <a:spcBef>
                <a:spcPts val="1400"/>
              </a:spcBef>
              <a:spcAft>
                <a:spcPts val="0"/>
              </a:spcAft>
              <a:buSzPts val="2000"/>
              <a:buNone/>
            </a:pPr>
            <a:endParaRPr>
              <a:solidFill>
                <a:srgbClr val="000000"/>
              </a:solidFill>
              <a:latin typeface="Calibri"/>
              <a:ea typeface="Calibri"/>
              <a:cs typeface="Calibri"/>
              <a:sym typeface="Calibri"/>
            </a:endParaRPr>
          </a:p>
          <a:p>
            <a:pPr marL="0" lvl="0" indent="0" algn="l" rtl="0">
              <a:lnSpc>
                <a:spcPct val="90000"/>
              </a:lnSpc>
              <a:spcBef>
                <a:spcPts val="1400"/>
              </a:spcBef>
              <a:spcAft>
                <a:spcPts val="0"/>
              </a:spcAft>
              <a:buSzPts val="2400"/>
              <a:buNone/>
            </a:pPr>
            <a:endParaRPr sz="2400"/>
          </a:p>
        </p:txBody>
      </p:sp>
      <p:sp>
        <p:nvSpPr>
          <p:cNvPr id="131" name="Google Shape;131;p4"/>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800"/>
              <a:buNone/>
            </a:pPr>
            <a:r>
              <a:rPr lang="en-US" sz="2800"/>
              <a:t>WISE Pathways Information Sessions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Marketing and Social Media</a:t>
            </a:r>
            <a:endParaRPr/>
          </a:p>
        </p:txBody>
      </p:sp>
      <p:sp>
        <p:nvSpPr>
          <p:cNvPr id="137" name="Google Shape;137;p5"/>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en-US" b="1"/>
              <a:t>Method: </a:t>
            </a:r>
            <a:r>
              <a:rPr lang="en-US"/>
              <a:t>Use traditional communication and social media channels to spread the message about WISE Pathways to a broad audience. Tools include radio advertisements, televised interviews, Facebook/Instagram/TikTok campaigns, e-newsletters, organizational communications, and community events. </a:t>
            </a:r>
            <a:endParaRPr/>
          </a:p>
          <a:p>
            <a:pPr marL="91440" lvl="0" indent="0" algn="l" rtl="0">
              <a:lnSpc>
                <a:spcPct val="90000"/>
              </a:lnSpc>
              <a:spcBef>
                <a:spcPts val="1400"/>
              </a:spcBef>
              <a:spcAft>
                <a:spcPts val="0"/>
              </a:spcAft>
              <a:buSzPts val="2000"/>
              <a:buNone/>
            </a:pPr>
            <a:endParaRPr b="1"/>
          </a:p>
          <a:p>
            <a:pPr marL="91440" lvl="0" indent="-127000" algn="l" rtl="0">
              <a:lnSpc>
                <a:spcPct val="90000"/>
              </a:lnSpc>
              <a:spcBef>
                <a:spcPts val="1400"/>
              </a:spcBef>
              <a:spcAft>
                <a:spcPts val="0"/>
              </a:spcAft>
              <a:buSzPts val="2000"/>
              <a:buChar char=" "/>
            </a:pPr>
            <a:r>
              <a:rPr lang="en-US" b="1"/>
              <a:t>Best Practices: </a:t>
            </a:r>
            <a:endParaRPr/>
          </a:p>
          <a:p>
            <a:pPr marL="91440" lvl="0" indent="-127000" algn="l" rtl="0">
              <a:lnSpc>
                <a:spcPct val="90000"/>
              </a:lnSpc>
              <a:spcBef>
                <a:spcPts val="1400"/>
              </a:spcBef>
              <a:spcAft>
                <a:spcPts val="0"/>
              </a:spcAft>
              <a:buSzPts val="2000"/>
              <a:buFont typeface="Arial"/>
              <a:buChar char="•"/>
            </a:pPr>
            <a:r>
              <a:rPr lang="en-US"/>
              <a:t> Conduct research on where women in your community receive information </a:t>
            </a:r>
            <a:endParaRPr/>
          </a:p>
          <a:p>
            <a:pPr marL="91440" lvl="0" indent="-127000" algn="l" rtl="0">
              <a:lnSpc>
                <a:spcPct val="90000"/>
              </a:lnSpc>
              <a:spcBef>
                <a:spcPts val="1400"/>
              </a:spcBef>
              <a:spcAft>
                <a:spcPts val="0"/>
              </a:spcAft>
              <a:buSzPts val="2000"/>
              <a:buFont typeface="Arial"/>
              <a:buChar char="•"/>
            </a:pPr>
            <a:r>
              <a:rPr lang="en-US"/>
              <a:t> Be consistent and concise in marketing materials (WISE Pathways branded materials available)</a:t>
            </a:r>
            <a:endParaRPr/>
          </a:p>
          <a:p>
            <a:pPr marL="91440" lvl="0" indent="-127000" algn="l" rtl="0">
              <a:lnSpc>
                <a:spcPct val="90000"/>
              </a:lnSpc>
              <a:spcBef>
                <a:spcPts val="1400"/>
              </a:spcBef>
              <a:spcAft>
                <a:spcPts val="0"/>
              </a:spcAft>
              <a:buSzPts val="2000"/>
              <a:buFont typeface="Arial"/>
              <a:buChar char="•"/>
            </a:pPr>
            <a:r>
              <a:rPr lang="en-US"/>
              <a:t> Use a mix of outreach methods to reach a wider audience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Partnerships</a:t>
            </a:r>
            <a:endParaRPr/>
          </a:p>
        </p:txBody>
      </p:sp>
      <p:sp>
        <p:nvSpPr>
          <p:cNvPr id="143" name="Google Shape;143;p6"/>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en-US" b="1"/>
              <a:t>Method: </a:t>
            </a:r>
            <a:r>
              <a:rPr lang="en-US"/>
              <a:t>Identify one to two community partners to run WISE Pathways with that integrates into their existing programming or provides a platform for curated engagement. Examples of partnerships from WISE Pathways implementation include high schools, community-based organizations, community development corporations, recovery providers, and justice-centers.</a:t>
            </a:r>
            <a:endParaRPr/>
          </a:p>
          <a:p>
            <a:pPr marL="91440" lvl="0" indent="0" algn="l" rtl="0">
              <a:lnSpc>
                <a:spcPct val="90000"/>
              </a:lnSpc>
              <a:spcBef>
                <a:spcPts val="1400"/>
              </a:spcBef>
              <a:spcAft>
                <a:spcPts val="0"/>
              </a:spcAft>
              <a:buSzPts val="2000"/>
              <a:buNone/>
            </a:pPr>
            <a:endParaRPr b="1"/>
          </a:p>
          <a:p>
            <a:pPr marL="91440" lvl="0" indent="-127000" algn="l" rtl="0">
              <a:lnSpc>
                <a:spcPct val="90000"/>
              </a:lnSpc>
              <a:spcBef>
                <a:spcPts val="1400"/>
              </a:spcBef>
              <a:spcAft>
                <a:spcPts val="0"/>
              </a:spcAft>
              <a:buSzPts val="2000"/>
              <a:buChar char=" "/>
            </a:pPr>
            <a:r>
              <a:rPr lang="en-US" b="1"/>
              <a:t>Best Practices: </a:t>
            </a:r>
            <a:endParaRPr/>
          </a:p>
          <a:p>
            <a:pPr marL="91440" lvl="0" indent="-127000" algn="l" rtl="0">
              <a:lnSpc>
                <a:spcPct val="90000"/>
              </a:lnSpc>
              <a:spcBef>
                <a:spcPts val="1400"/>
              </a:spcBef>
              <a:spcAft>
                <a:spcPts val="0"/>
              </a:spcAft>
              <a:buSzPts val="2000"/>
              <a:buFont typeface="Arial"/>
              <a:buChar char="•"/>
            </a:pPr>
            <a:r>
              <a:rPr lang="en-US"/>
              <a:t> Adapt WISE Pathway curriculum to address the needs of the audience</a:t>
            </a:r>
            <a:endParaRPr/>
          </a:p>
          <a:p>
            <a:pPr marL="91440" lvl="0" indent="-127000" algn="l" rtl="0">
              <a:lnSpc>
                <a:spcPct val="90000"/>
              </a:lnSpc>
              <a:spcBef>
                <a:spcPts val="1400"/>
              </a:spcBef>
              <a:spcAft>
                <a:spcPts val="0"/>
              </a:spcAft>
              <a:buSzPts val="2000"/>
              <a:buFont typeface="Arial"/>
              <a:buChar char="•"/>
            </a:pPr>
            <a:r>
              <a:rPr lang="en-US"/>
              <a:t> Identify partners with similar goals and service populations</a:t>
            </a:r>
            <a:endParaRPr/>
          </a:p>
          <a:p>
            <a:pPr marL="91440" lvl="0" indent="-127000" algn="l" rtl="0">
              <a:lnSpc>
                <a:spcPct val="90000"/>
              </a:lnSpc>
              <a:spcBef>
                <a:spcPts val="1400"/>
              </a:spcBef>
              <a:spcAft>
                <a:spcPts val="0"/>
              </a:spcAft>
              <a:buSzPts val="2000"/>
              <a:buFont typeface="Arial"/>
              <a:buChar char="•"/>
            </a:pPr>
            <a:r>
              <a:rPr lang="en-US"/>
              <a:t> Find ways to create mutual benefit for partnerships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Resources Available </a:t>
            </a:r>
            <a:endParaRPr/>
          </a:p>
        </p:txBody>
      </p:sp>
      <p:sp>
        <p:nvSpPr>
          <p:cNvPr id="149" name="Google Shape;149;p7"/>
          <p:cNvSpPr txBox="1">
            <a:spLocks noGrp="1"/>
          </p:cNvSpPr>
          <p:nvPr>
            <p:ph type="body" idx="1"/>
          </p:nvPr>
        </p:nvSpPr>
        <p:spPr>
          <a:xfrm>
            <a:off x="1097279" y="1845734"/>
            <a:ext cx="4937760" cy="4023360"/>
          </a:xfrm>
          <a:prstGeom prst="rect">
            <a:avLst/>
          </a:prstGeom>
          <a:noFill/>
          <a:ln>
            <a:noFill/>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en-US" b="1"/>
              <a:t>Outreach Materials</a:t>
            </a:r>
            <a:endParaRPr/>
          </a:p>
          <a:p>
            <a:pPr marL="91440" lvl="0" indent="-127000" algn="l" rtl="0">
              <a:lnSpc>
                <a:spcPct val="90000"/>
              </a:lnSpc>
              <a:spcBef>
                <a:spcPts val="1400"/>
              </a:spcBef>
              <a:spcAft>
                <a:spcPts val="0"/>
              </a:spcAft>
              <a:buSzPts val="2000"/>
              <a:buFont typeface="Arial"/>
              <a:buChar char="•"/>
            </a:pPr>
            <a:r>
              <a:rPr lang="en-US"/>
              <a:t> </a:t>
            </a:r>
            <a:r>
              <a:rPr lang="en-US" u="sng">
                <a:solidFill>
                  <a:schemeClr val="hlink"/>
                </a:solidFill>
                <a:hlinkClick r:id="rId3"/>
              </a:rPr>
              <a:t>Logos and Branding Materials</a:t>
            </a:r>
            <a:endParaRPr/>
          </a:p>
          <a:p>
            <a:pPr marL="91440" lvl="0" indent="-127000" algn="l" rtl="0">
              <a:lnSpc>
                <a:spcPct val="90000"/>
              </a:lnSpc>
              <a:spcBef>
                <a:spcPts val="1400"/>
              </a:spcBef>
              <a:spcAft>
                <a:spcPts val="0"/>
              </a:spcAft>
              <a:buSzPts val="2000"/>
              <a:buFont typeface="Arial"/>
              <a:buChar char="•"/>
            </a:pPr>
            <a:r>
              <a:rPr lang="en-US"/>
              <a:t> </a:t>
            </a:r>
            <a:r>
              <a:rPr lang="en-US" u="sng">
                <a:solidFill>
                  <a:schemeClr val="hlink"/>
                </a:solidFill>
                <a:hlinkClick r:id="rId4"/>
              </a:rPr>
              <a:t>Flyers</a:t>
            </a:r>
            <a:endParaRPr/>
          </a:p>
          <a:p>
            <a:pPr marL="91440" lvl="0" indent="-127000" algn="l" rtl="0">
              <a:lnSpc>
                <a:spcPct val="90000"/>
              </a:lnSpc>
              <a:spcBef>
                <a:spcPts val="1400"/>
              </a:spcBef>
              <a:spcAft>
                <a:spcPts val="0"/>
              </a:spcAft>
              <a:buSzPts val="2000"/>
              <a:buFont typeface="Arial"/>
              <a:buChar char="•"/>
            </a:pPr>
            <a:r>
              <a:rPr lang="en-US"/>
              <a:t> </a:t>
            </a:r>
            <a:r>
              <a:rPr lang="en-US" u="sng">
                <a:solidFill>
                  <a:schemeClr val="hlink"/>
                </a:solidFill>
                <a:hlinkClick r:id="rId5"/>
              </a:rPr>
              <a:t>Social Media Posts</a:t>
            </a:r>
            <a:endParaRPr/>
          </a:p>
          <a:p>
            <a:pPr marL="0" lvl="0" indent="0" algn="l" rtl="0">
              <a:lnSpc>
                <a:spcPct val="90000"/>
              </a:lnSpc>
              <a:spcBef>
                <a:spcPts val="1400"/>
              </a:spcBef>
              <a:spcAft>
                <a:spcPts val="0"/>
              </a:spcAft>
              <a:buSzPts val="2000"/>
              <a:buNone/>
            </a:pPr>
            <a:endParaRPr/>
          </a:p>
        </p:txBody>
      </p:sp>
      <p:sp>
        <p:nvSpPr>
          <p:cNvPr id="150" name="Google Shape;150;p7"/>
          <p:cNvSpPr txBox="1">
            <a:spLocks noGrp="1"/>
          </p:cNvSpPr>
          <p:nvPr>
            <p:ph type="body" idx="2"/>
          </p:nvPr>
        </p:nvSpPr>
        <p:spPr>
          <a:xfrm>
            <a:off x="6217920" y="1845735"/>
            <a:ext cx="4937760" cy="4023360"/>
          </a:xfrm>
          <a:prstGeom prst="rect">
            <a:avLst/>
          </a:prstGeom>
          <a:noFill/>
          <a:ln>
            <a:noFill/>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en-US" b="1" u="sng">
                <a:solidFill>
                  <a:schemeClr val="hlink"/>
                </a:solidFill>
                <a:hlinkClick r:id="rId6"/>
              </a:rPr>
              <a:t>Engagement Resources</a:t>
            </a:r>
            <a:endParaRPr b="1"/>
          </a:p>
          <a:p>
            <a:pPr marL="91440" lvl="0" indent="-127000" algn="l" rtl="0">
              <a:lnSpc>
                <a:spcPct val="90000"/>
              </a:lnSpc>
              <a:spcBef>
                <a:spcPts val="1400"/>
              </a:spcBef>
              <a:spcAft>
                <a:spcPts val="0"/>
              </a:spcAft>
              <a:buSzPts val="2000"/>
              <a:buFont typeface="Arial"/>
              <a:buChar char="•"/>
            </a:pPr>
            <a:r>
              <a:rPr lang="en-US" b="1"/>
              <a:t> </a:t>
            </a:r>
            <a:r>
              <a:rPr lang="en-US"/>
              <a:t>WISE Pathways Information Session Agenda</a:t>
            </a:r>
            <a:endParaRPr/>
          </a:p>
          <a:p>
            <a:pPr marL="91440" lvl="0" indent="-127000" algn="l" rtl="0">
              <a:lnSpc>
                <a:spcPct val="90000"/>
              </a:lnSpc>
              <a:spcBef>
                <a:spcPts val="1400"/>
              </a:spcBef>
              <a:spcAft>
                <a:spcPts val="0"/>
              </a:spcAft>
              <a:buSzPts val="2000"/>
              <a:buFont typeface="Arial"/>
              <a:buChar char="•"/>
            </a:pPr>
            <a:r>
              <a:rPr lang="en-US" b="1"/>
              <a:t> </a:t>
            </a:r>
            <a:r>
              <a:rPr lang="en-US"/>
              <a:t>Community Meeting in a Box</a:t>
            </a:r>
            <a:endParaRPr/>
          </a:p>
          <a:p>
            <a:pPr marL="91440" lvl="0" indent="-127000" algn="l" rtl="0">
              <a:lnSpc>
                <a:spcPct val="90000"/>
              </a:lnSpc>
              <a:spcBef>
                <a:spcPts val="1400"/>
              </a:spcBef>
              <a:spcAft>
                <a:spcPts val="0"/>
              </a:spcAft>
              <a:buSzPts val="2000"/>
              <a:buFont typeface="Arial"/>
              <a:buChar char="•"/>
            </a:pPr>
            <a:r>
              <a:rPr lang="en-US" b="1"/>
              <a:t> </a:t>
            </a:r>
            <a:r>
              <a:rPr lang="en-US"/>
              <a:t>Partner Engagement Messaging</a:t>
            </a:r>
            <a:endParaRPr/>
          </a:p>
          <a:p>
            <a:pPr marL="91440" lvl="0" indent="0" algn="l" rtl="0">
              <a:lnSpc>
                <a:spcPct val="90000"/>
              </a:lnSpc>
              <a:spcBef>
                <a:spcPts val="1400"/>
              </a:spcBef>
              <a:spcAft>
                <a:spcPts val="0"/>
              </a:spcAft>
              <a:buSzPts val="2000"/>
              <a:buFont typeface="Arial"/>
              <a:buNone/>
            </a:pPr>
            <a:endParaRPr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Share your story</a:t>
            </a:r>
            <a:endParaRPr/>
          </a:p>
        </p:txBody>
      </p:sp>
      <p:sp>
        <p:nvSpPr>
          <p:cNvPr id="156" name="Google Shape;156;p8"/>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91440" lvl="0" indent="-152400" algn="l" rtl="0">
              <a:lnSpc>
                <a:spcPct val="90000"/>
              </a:lnSpc>
              <a:spcBef>
                <a:spcPts val="0"/>
              </a:spcBef>
              <a:spcAft>
                <a:spcPts val="0"/>
              </a:spcAft>
              <a:buSzPts val="2400"/>
              <a:buFont typeface="Arial"/>
              <a:buChar char="•"/>
            </a:pPr>
            <a:r>
              <a:rPr lang="en-US" sz="2400"/>
              <a:t> What recruitment methods have you used? What’s worked? What challenges have you encountered? </a:t>
            </a:r>
            <a:endParaRPr/>
          </a:p>
          <a:p>
            <a:pPr marL="91440" lvl="0" indent="-152400" algn="l" rtl="0">
              <a:lnSpc>
                <a:spcPct val="90000"/>
              </a:lnSpc>
              <a:spcBef>
                <a:spcPts val="1400"/>
              </a:spcBef>
              <a:spcAft>
                <a:spcPts val="0"/>
              </a:spcAft>
              <a:buSzPts val="2400"/>
              <a:buFont typeface="Arial"/>
              <a:buChar char="•"/>
            </a:pPr>
            <a:r>
              <a:rPr lang="en-US" sz="2400"/>
              <a:t> Who are partners in your community that you can engage? </a:t>
            </a:r>
            <a:endParaRPr/>
          </a:p>
          <a:p>
            <a:pPr marL="91440" lvl="0" indent="-152400" algn="l" rtl="0">
              <a:lnSpc>
                <a:spcPct val="90000"/>
              </a:lnSpc>
              <a:spcBef>
                <a:spcPts val="1400"/>
              </a:spcBef>
              <a:spcAft>
                <a:spcPts val="0"/>
              </a:spcAft>
              <a:buSzPts val="2400"/>
              <a:buFont typeface="Arial"/>
              <a:buChar char="•"/>
            </a:pPr>
            <a:r>
              <a:rPr lang="en-US" sz="2400"/>
              <a:t> How might you leverage multiple strategies to conduct outreach to recruit for WISE Pathways? </a:t>
            </a:r>
            <a:endParaRPr/>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ECD3F1486D9FC14796B3C7F7EA18B924" ma:contentTypeVersion="18" ma:contentTypeDescription="Create a new document." ma:contentTypeScope="" ma:versionID="bc1c2ab0b1adcd0542e2efa06ea4576d">
  <xsd:schema xmlns:xsd="http://www.w3.org/2001/XMLSchema" xmlns:xs="http://www.w3.org/2001/XMLSchema" xmlns:p="http://schemas.microsoft.com/office/2006/metadata/properties" xmlns:ns2="7eb953f1-6501-4667-af99-6501d37dab87" xmlns:ns3="56e4a100-c40f-4b11-a94f-bdbbfb52b714" targetNamespace="http://schemas.microsoft.com/office/2006/metadata/properties" ma:root="true" ma:fieldsID="07d74ece537dc9a361d6db60d41b4b70" ns2:_="" ns3:_="">
    <xsd:import namespace="7eb953f1-6501-4667-af99-6501d37dab87"/>
    <xsd:import namespace="56e4a100-c40f-4b11-a94f-bdbbfb52b71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TaxCatchAll" minOccurs="0"/>
                <xsd:element ref="ns3:MediaServiceDateTaken" minOccurs="0"/>
                <xsd:element ref="ns3:MediaServiceGenerationTime" minOccurs="0"/>
                <xsd:element ref="ns3:MediaServiceEventHashCode" minOccurs="0"/>
                <xsd:element ref="ns3:MediaServiceOCR" minOccurs="0"/>
                <xsd:element ref="ns3:MediaServiceLocation" minOccurs="0"/>
                <xsd:element ref="ns3:MediaLengthInSeconds" minOccurs="0"/>
                <xsd:element ref="ns2:SharedWithUsers" minOccurs="0"/>
                <xsd:element ref="ns2:SharedWithDetail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b953f1-6501-4667-af99-6501d37dab8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3" nillable="true" ma:displayName="Taxonomy Catch All Column" ma:hidden="true" ma:list="{1f9af3a0-c212-4e5e-b746-71d4dbda90b5}" ma:internalName="TaxCatchAll" ma:showField="CatchAllData" ma:web="7eb953f1-6501-4667-af99-6501d37dab8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e4a100-c40f-4b11-a94f-bdbbfb52b71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CatchAll xmlns="7eb953f1-6501-4667-af99-6501d37dab87" xsi:nil="true"/>
    <_dlc_DocId xmlns="7eb953f1-6501-4667-af99-6501d37dab87">SQWYXXEHRUXX-601185687-587069</_dlc_DocId>
    <_dlc_DocIdUrl xmlns="7eb953f1-6501-4667-af99-6501d37dab87">
      <Url>https://omacolumbus.sharepoint.com/sites/k/_layouts/15/DocIdRedir.aspx?ID=SQWYXXEHRUXX-601185687-587069</Url>
      <Description>SQWYXXEHRUXX-601185687-587069</Description>
    </_dlc_DocIdUrl>
  </documentManagement>
</p:properties>
</file>

<file path=customXml/itemProps1.xml><?xml version="1.0" encoding="utf-8"?>
<ds:datastoreItem xmlns:ds="http://schemas.openxmlformats.org/officeDocument/2006/customXml" ds:itemID="{013B6D73-4D18-45DC-90C2-BAFFD5089A87}">
  <ds:schemaRefs>
    <ds:schemaRef ds:uri="http://schemas.microsoft.com/sharepoint/v3/contenttype/forms"/>
  </ds:schemaRefs>
</ds:datastoreItem>
</file>

<file path=customXml/itemProps2.xml><?xml version="1.0" encoding="utf-8"?>
<ds:datastoreItem xmlns:ds="http://schemas.openxmlformats.org/officeDocument/2006/customXml" ds:itemID="{199E6E21-8684-4D7D-91A4-E6B800075EEA}">
  <ds:schemaRefs>
    <ds:schemaRef ds:uri="http://schemas.microsoft.com/sharepoint/events"/>
  </ds:schemaRefs>
</ds:datastoreItem>
</file>

<file path=customXml/itemProps3.xml><?xml version="1.0" encoding="utf-8"?>
<ds:datastoreItem xmlns:ds="http://schemas.openxmlformats.org/officeDocument/2006/customXml" ds:itemID="{557C78E6-8859-4BC4-8CA8-5D01DF6B4C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b953f1-6501-4667-af99-6501d37dab87"/>
    <ds:schemaRef ds:uri="56e4a100-c40f-4b11-a94f-bdbbfb52b7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A3A84FB-EE17-42BE-A972-3D9DF071E160}">
  <ds:schemaRefs>
    <ds:schemaRef ds:uri="http://schemas.microsoft.com/office/2006/metadata/properties"/>
    <ds:schemaRef ds:uri="http://schemas.microsoft.com/office/infopath/2007/PartnerControls"/>
    <ds:schemaRef ds:uri="7eb953f1-6501-4667-af99-6501d37dab87"/>
  </ds:schemaRefs>
</ds:datastoreItem>
</file>

<file path=docProps/app.xml><?xml version="1.0" encoding="utf-8"?>
<Properties xmlns="http://schemas.openxmlformats.org/officeDocument/2006/extended-properties" xmlns:vt="http://schemas.openxmlformats.org/officeDocument/2006/docPropsVTypes">
  <TotalTime>0</TotalTime>
  <Words>465</Words>
  <Application>Microsoft Office PowerPoint</Application>
  <PresentationFormat>Widescreen</PresentationFormat>
  <Paragraphs>47</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Retrospect</vt:lpstr>
      <vt:lpstr>WISE Pathways  Learning Community</vt:lpstr>
      <vt:lpstr>Employer Role In WISE Pathways</vt:lpstr>
      <vt:lpstr>Community Engagement </vt:lpstr>
      <vt:lpstr>Effective Practice</vt:lpstr>
      <vt:lpstr>Marketing and Social Media</vt:lpstr>
      <vt:lpstr>Partnerships</vt:lpstr>
      <vt:lpstr>Resources Available </vt:lpstr>
      <vt:lpstr>Share your 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Kaci Roach</dc:creator>
  <cp:lastModifiedBy>Vickie Trivette</cp:lastModifiedBy>
  <cp:revision>1</cp:revision>
  <dcterms:created xsi:type="dcterms:W3CDTF">2022-10-31T17:41:22Z</dcterms:created>
  <dcterms:modified xsi:type="dcterms:W3CDTF">2024-07-18T17:02:38Z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0x010100ECD3F1486D9FC14796B3C7F7EA18B924</vt:lpwstr>
  </property>
  <property fmtid="{D5CDD505-2E9C-101B-9397-08002B2CF9AE}" pid="3" name="_dlc_DocIdItemGuid">
    <vt:lpwstr>41360f7f-61e1-4146-8109-4bddead56f8a</vt:lpwstr>
  </property>
</Properties>
</file>