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5"/>
  </p:sldMasterIdLst>
  <p:notesMasterIdLst>
    <p:notesMasterId r:id="rId14"/>
  </p:notesMasterIdLst>
  <p:sldIdLst>
    <p:sldId id="256" r:id="rId6"/>
    <p:sldId id="257" r:id="rId7"/>
    <p:sldId id="258" r:id="rId8"/>
    <p:sldId id="259" r:id="rId9"/>
    <p:sldId id="260" r:id="rId10"/>
    <p:sldId id="261" r:id="rId11"/>
    <p:sldId id="264" r:id="rId12"/>
    <p:sldId id="263"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hUYHX4SKQkkuBEZYpjkWBNVUrtR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customschemas.google.com/relationships/presentationmetadata" Target="metadata"/><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4"/>
        <p:cNvGrpSpPr/>
        <p:nvPr/>
      </p:nvGrpSpPr>
      <p:grpSpPr>
        <a:xfrm>
          <a:off x="0" y="0"/>
          <a:ext cx="0" cy="0"/>
          <a:chOff x="0" y="0"/>
          <a:chExt cx="0" cy="0"/>
        </a:xfrm>
      </p:grpSpPr>
      <p:sp>
        <p:nvSpPr>
          <p:cNvPr id="15" name="Google Shape;15;p10"/>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0"/>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10"/>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10"/>
          <p:cNvSpPr txBox="1">
            <a:spLocks noGrp="1"/>
          </p:cNvSpPr>
          <p:nvPr>
            <p:ph type="subTitle" idx="1"/>
          </p:nvPr>
        </p:nvSpPr>
        <p:spPr>
          <a:xfrm>
            <a:off x="1100051" y="4455620"/>
            <a:ext cx="100584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19" name="Google Shape;19;p1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22" name="Google Shape;22;p10"/>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89"/>
        <p:cNvGrpSpPr/>
        <p:nvPr/>
      </p:nvGrpSpPr>
      <p:grpSpPr>
        <a:xfrm>
          <a:off x="0" y="0"/>
          <a:ext cx="0" cy="0"/>
          <a:chOff x="0" y="0"/>
          <a:chExt cx="0" cy="0"/>
        </a:xfrm>
      </p:grpSpPr>
      <p:sp>
        <p:nvSpPr>
          <p:cNvPr id="90" name="Google Shape;90;p20"/>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0"/>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0"/>
          <p:cNvSpPr txBox="1">
            <a:spLocks noGrp="1"/>
          </p:cNvSpPr>
          <p:nvPr>
            <p:ph type="title"/>
          </p:nvPr>
        </p:nvSpPr>
        <p:spPr>
          <a:xfrm rot="5400000">
            <a:off x="7160640" y="1979039"/>
            <a:ext cx="5757421" cy="26289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20"/>
          <p:cNvSpPr txBox="1">
            <a:spLocks noGrp="1"/>
          </p:cNvSpPr>
          <p:nvPr>
            <p:ph type="body" idx="1"/>
          </p:nvPr>
        </p:nvSpPr>
        <p:spPr>
          <a:xfrm rot="5400000">
            <a:off x="1826639" y="-573661"/>
            <a:ext cx="5757422" cy="77343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4" name="Google Shape;94;p2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2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48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1"/>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6" name="Google Shape;26;p1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1"/>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29"/>
        <p:cNvGrpSpPr/>
        <p:nvPr/>
      </p:nvGrpSpPr>
      <p:grpSpPr>
        <a:xfrm>
          <a:off x="0" y="0"/>
          <a:ext cx="0" cy="0"/>
          <a:chOff x="0" y="0"/>
          <a:chExt cx="0" cy="0"/>
        </a:xfrm>
      </p:grpSpPr>
      <p:sp>
        <p:nvSpPr>
          <p:cNvPr id="30" name="Google Shape;30;p12"/>
          <p:cNvSpPr/>
          <p:nvPr/>
        </p:nvSpPr>
        <p:spPr>
          <a:xfrm>
            <a:off x="16" y="0"/>
            <a:ext cx="4050791"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12"/>
          <p:cNvSpPr/>
          <p:nvPr/>
        </p:nvSpPr>
        <p:spPr>
          <a:xfrm>
            <a:off x="4040071" y="0"/>
            <a:ext cx="64008"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12"/>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2"/>
          <p:cNvSpPr txBox="1">
            <a:spLocks noGrp="1"/>
          </p:cNvSpPr>
          <p:nvPr>
            <p:ph type="body" idx="1"/>
          </p:nvPr>
        </p:nvSpPr>
        <p:spPr>
          <a:xfrm>
            <a:off x="4800600" y="731520"/>
            <a:ext cx="6492240" cy="52578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4" name="Google Shape;34;p12"/>
          <p:cNvSpPr txBox="1">
            <a:spLocks noGrp="1"/>
          </p:cNvSpPr>
          <p:nvPr>
            <p:ph type="body" idx="2"/>
          </p:nvPr>
        </p:nvSpPr>
        <p:spPr>
          <a:xfrm>
            <a:off x="457200" y="2926080"/>
            <a:ext cx="3200400"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35" name="Google Shape;35;p12"/>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2"/>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2"/>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chemeClr val="dk2"/>
                </a:solidFill>
                <a:latin typeface="Calibri"/>
                <a:ea typeface="Calibri"/>
                <a:cs typeface="Calibri"/>
                <a:sym typeface="Calibri"/>
              </a:defRPr>
            </a:lvl1pPr>
            <a:lvl2pPr marL="0" lvl="1" indent="0" algn="r">
              <a:spcBef>
                <a:spcPts val="0"/>
              </a:spcBef>
              <a:buNone/>
              <a:defRPr sz="1050" b="0" i="0" u="none" strike="noStrike" cap="none">
                <a:solidFill>
                  <a:schemeClr val="dk2"/>
                </a:solidFill>
                <a:latin typeface="Calibri"/>
                <a:ea typeface="Calibri"/>
                <a:cs typeface="Calibri"/>
                <a:sym typeface="Calibri"/>
              </a:defRPr>
            </a:lvl2pPr>
            <a:lvl3pPr marL="0" lvl="2" indent="0" algn="r">
              <a:spcBef>
                <a:spcPts val="0"/>
              </a:spcBef>
              <a:buNone/>
              <a:defRPr sz="1050" b="0" i="0" u="none" strike="noStrike" cap="none">
                <a:solidFill>
                  <a:schemeClr val="dk2"/>
                </a:solidFill>
                <a:latin typeface="Calibri"/>
                <a:ea typeface="Calibri"/>
                <a:cs typeface="Calibri"/>
                <a:sym typeface="Calibri"/>
              </a:defRPr>
            </a:lvl3pPr>
            <a:lvl4pPr marL="0" lvl="3" indent="0" algn="r">
              <a:spcBef>
                <a:spcPts val="0"/>
              </a:spcBef>
              <a:buNone/>
              <a:defRPr sz="1050" b="0" i="0" u="none" strike="noStrike" cap="none">
                <a:solidFill>
                  <a:schemeClr val="dk2"/>
                </a:solidFill>
                <a:latin typeface="Calibri"/>
                <a:ea typeface="Calibri"/>
                <a:cs typeface="Calibri"/>
                <a:sym typeface="Calibri"/>
              </a:defRPr>
            </a:lvl4pPr>
            <a:lvl5pPr marL="0" lvl="4" indent="0" algn="r">
              <a:spcBef>
                <a:spcPts val="0"/>
              </a:spcBef>
              <a:buNone/>
              <a:defRPr sz="1050" b="0" i="0" u="none" strike="noStrike" cap="none">
                <a:solidFill>
                  <a:schemeClr val="dk2"/>
                </a:solidFill>
                <a:latin typeface="Calibri"/>
                <a:ea typeface="Calibri"/>
                <a:cs typeface="Calibri"/>
                <a:sym typeface="Calibri"/>
              </a:defRPr>
            </a:lvl5pPr>
            <a:lvl6pPr marL="0" lvl="5" indent="0" algn="r">
              <a:spcBef>
                <a:spcPts val="0"/>
              </a:spcBef>
              <a:buNone/>
              <a:defRPr sz="1050" b="0" i="0" u="none" strike="noStrike" cap="none">
                <a:solidFill>
                  <a:schemeClr val="dk2"/>
                </a:solidFill>
                <a:latin typeface="Calibri"/>
                <a:ea typeface="Calibri"/>
                <a:cs typeface="Calibri"/>
                <a:sym typeface="Calibri"/>
              </a:defRPr>
            </a:lvl6pPr>
            <a:lvl7pPr marL="0" lvl="6" indent="0" algn="r">
              <a:spcBef>
                <a:spcPts val="0"/>
              </a:spcBef>
              <a:buNone/>
              <a:defRPr sz="1050" b="0" i="0" u="none" strike="noStrike" cap="none">
                <a:solidFill>
                  <a:schemeClr val="dk2"/>
                </a:solidFill>
                <a:latin typeface="Calibri"/>
                <a:ea typeface="Calibri"/>
                <a:cs typeface="Calibri"/>
                <a:sym typeface="Calibri"/>
              </a:defRPr>
            </a:lvl7pPr>
            <a:lvl8pPr marL="0" lvl="7" indent="0" algn="r">
              <a:spcBef>
                <a:spcPts val="0"/>
              </a:spcBef>
              <a:buNone/>
              <a:defRPr sz="1050" b="0" i="0" u="none" strike="noStrike" cap="none">
                <a:solidFill>
                  <a:schemeClr val="dk2"/>
                </a:solidFill>
                <a:latin typeface="Calibri"/>
                <a:ea typeface="Calibri"/>
                <a:cs typeface="Calibri"/>
                <a:sym typeface="Calibri"/>
              </a:defRPr>
            </a:lvl8pPr>
            <a:lvl9pPr marL="0" lvl="8" indent="0" algn="r">
              <a:spcBef>
                <a:spcPts val="0"/>
              </a:spcBef>
              <a:buNone/>
              <a:defRPr sz="105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lt1"/>
        </a:solidFill>
        <a:effectLst/>
      </p:bgPr>
    </p:bg>
    <p:spTree>
      <p:nvGrpSpPr>
        <p:cNvPr id="1" name="Shape 45"/>
        <p:cNvGrpSpPr/>
        <p:nvPr/>
      </p:nvGrpSpPr>
      <p:grpSpPr>
        <a:xfrm>
          <a:off x="0" y="0"/>
          <a:ext cx="0" cy="0"/>
          <a:chOff x="0" y="0"/>
          <a:chExt cx="0" cy="0"/>
        </a:xfrm>
      </p:grpSpPr>
      <p:sp>
        <p:nvSpPr>
          <p:cNvPr id="46" name="Google Shape;46;p14"/>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14"/>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14"/>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14"/>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50" name="Google Shape;50;p14"/>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4"/>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53" name="Google Shape;53;p14"/>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7" name="Google Shape;57;p15"/>
          <p:cNvSpPr txBox="1">
            <a:spLocks noGrp="1"/>
          </p:cNvSpPr>
          <p:nvPr>
            <p:ph type="body" idx="2"/>
          </p:nvPr>
        </p:nvSpPr>
        <p:spPr>
          <a:xfrm>
            <a:off x="109728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8" name="Google Shape;58;p15"/>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9" name="Google Shape;59;p15"/>
          <p:cNvSpPr txBox="1">
            <a:spLocks noGrp="1"/>
          </p:cNvSpPr>
          <p:nvPr>
            <p:ph type="body" idx="4"/>
          </p:nvPr>
        </p:nvSpPr>
        <p:spPr>
          <a:xfrm>
            <a:off x="621792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0" name="Google Shape;60;p15"/>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5"/>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5"/>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6"/>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68"/>
        <p:cNvGrpSpPr/>
        <p:nvPr/>
      </p:nvGrpSpPr>
      <p:grpSpPr>
        <a:xfrm>
          <a:off x="0" y="0"/>
          <a:ext cx="0" cy="0"/>
          <a:chOff x="0" y="0"/>
          <a:chExt cx="0" cy="0"/>
        </a:xfrm>
      </p:grpSpPr>
      <p:sp>
        <p:nvSpPr>
          <p:cNvPr id="69" name="Google Shape;69;p17"/>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7"/>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74"/>
        <p:cNvGrpSpPr/>
        <p:nvPr/>
      </p:nvGrpSpPr>
      <p:grpSpPr>
        <a:xfrm>
          <a:off x="0" y="0"/>
          <a:ext cx="0" cy="0"/>
          <a:chOff x="0" y="0"/>
          <a:chExt cx="0" cy="0"/>
        </a:xfrm>
      </p:grpSpPr>
      <p:sp>
        <p:nvSpPr>
          <p:cNvPr id="75" name="Google Shape;75;p18"/>
          <p:cNvSpPr/>
          <p:nvPr/>
        </p:nvSpPr>
        <p:spPr>
          <a:xfrm>
            <a:off x="0" y="4953000"/>
            <a:ext cx="12188825" cy="1905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8"/>
          <p:cNvSpPr/>
          <p:nvPr/>
        </p:nvSpPr>
        <p:spPr>
          <a:xfrm>
            <a:off x="15" y="491507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8"/>
          <p:cNvSpPr txBox="1">
            <a:spLocks noGrp="1"/>
          </p:cNvSpPr>
          <p:nvPr>
            <p:ph type="title"/>
          </p:nvPr>
        </p:nvSpPr>
        <p:spPr>
          <a:xfrm>
            <a:off x="1097280" y="5074920"/>
            <a:ext cx="10113264"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78" name="Google Shape;78;p18"/>
          <p:cNvPicPr preferRelativeResize="0">
            <a:picLocks noGrp="1"/>
          </p:cNvPicPr>
          <p:nvPr>
            <p:ph type="pic" idx="2"/>
          </p:nvPr>
        </p:nvPicPr>
        <p:blipFill/>
        <p:spPr>
          <a:xfrm>
            <a:off x="15" y="0"/>
            <a:ext cx="12191985" cy="4915076"/>
          </a:xfrm>
          <a:prstGeom prst="rect">
            <a:avLst/>
          </a:prstGeom>
          <a:blipFill rotWithShape="1">
            <a:blip r:embed="rId2">
              <a:alphaModFix/>
            </a:blip>
            <a:stretch>
              <a:fillRect/>
            </a:stretch>
          </a:blipFill>
          <a:ln>
            <a:noFill/>
          </a:ln>
        </p:spPr>
      </p:pic>
      <p:sp>
        <p:nvSpPr>
          <p:cNvPr id="79" name="Google Shape;79;p18"/>
          <p:cNvSpPr txBox="1">
            <a:spLocks noGrp="1"/>
          </p:cNvSpPr>
          <p:nvPr>
            <p:ph type="body" idx="1"/>
          </p:nvPr>
        </p:nvSpPr>
        <p:spPr>
          <a:xfrm>
            <a:off x="1097280" y="5907023"/>
            <a:ext cx="10113264" cy="59436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80" name="Google Shape;80;p1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3"/>
        <p:cNvGrpSpPr/>
        <p:nvPr/>
      </p:nvGrpSpPr>
      <p:grpSpPr>
        <a:xfrm>
          <a:off x="0" y="0"/>
          <a:ext cx="0" cy="0"/>
          <a:chOff x="0" y="0"/>
          <a:chExt cx="0" cy="0"/>
        </a:xfrm>
      </p:grpSpPr>
      <p:sp>
        <p:nvSpPr>
          <p:cNvPr id="84" name="Google Shape;84;p19"/>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19"/>
          <p:cNvSpPr txBox="1">
            <a:spLocks noGrp="1"/>
          </p:cNvSpPr>
          <p:nvPr>
            <p:ph type="body" idx="1"/>
          </p:nvPr>
        </p:nvSpPr>
        <p:spPr>
          <a:xfrm rot="5400000">
            <a:off x="4114800" y="-1171786"/>
            <a:ext cx="4023360" cy="100584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6" name="Google Shape;86;p1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p:nvPr/>
        </p:nvSpPr>
        <p:spPr>
          <a:xfrm>
            <a:off x="1" y="6400800"/>
            <a:ext cx="12192000"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p9"/>
          <p:cNvSpPr/>
          <p:nvPr/>
        </p:nvSpPr>
        <p:spPr>
          <a:xfrm>
            <a:off x="0" y="6334316"/>
            <a:ext cx="12192001" cy="659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9"/>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9"/>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0" name="Google Shape;10;p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 name="Google Shape;11;p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Calibri"/>
                <a:ea typeface="Calibri"/>
                <a:cs typeface="Calibri"/>
                <a:sym typeface="Calibri"/>
              </a:defRPr>
            </a:lvl1pPr>
            <a:lvl2pPr marL="0" marR="0" lvl="1" indent="0" algn="r" rtl="0">
              <a:spcBef>
                <a:spcPts val="0"/>
              </a:spcBef>
              <a:buNone/>
              <a:defRPr sz="1050" b="0" i="0" u="none" strike="noStrike" cap="none">
                <a:solidFill>
                  <a:srgbClr val="FFFFFF"/>
                </a:solidFill>
                <a:latin typeface="Calibri"/>
                <a:ea typeface="Calibri"/>
                <a:cs typeface="Calibri"/>
                <a:sym typeface="Calibri"/>
              </a:defRPr>
            </a:lvl2pPr>
            <a:lvl3pPr marL="0" marR="0" lvl="2" indent="0" algn="r" rtl="0">
              <a:spcBef>
                <a:spcPts val="0"/>
              </a:spcBef>
              <a:buNone/>
              <a:defRPr sz="1050" b="0" i="0" u="none" strike="noStrike" cap="none">
                <a:solidFill>
                  <a:srgbClr val="FFFFFF"/>
                </a:solidFill>
                <a:latin typeface="Calibri"/>
                <a:ea typeface="Calibri"/>
                <a:cs typeface="Calibri"/>
                <a:sym typeface="Calibri"/>
              </a:defRPr>
            </a:lvl3pPr>
            <a:lvl4pPr marL="0" marR="0" lvl="3" indent="0" algn="r" rtl="0">
              <a:spcBef>
                <a:spcPts val="0"/>
              </a:spcBef>
              <a:buNone/>
              <a:defRPr sz="1050" b="0" i="0" u="none" strike="noStrike" cap="none">
                <a:solidFill>
                  <a:srgbClr val="FFFFFF"/>
                </a:solidFill>
                <a:latin typeface="Calibri"/>
                <a:ea typeface="Calibri"/>
                <a:cs typeface="Calibri"/>
                <a:sym typeface="Calibri"/>
              </a:defRPr>
            </a:lvl4pPr>
            <a:lvl5pPr marL="0" marR="0" lvl="4" indent="0" algn="r" rtl="0">
              <a:spcBef>
                <a:spcPts val="0"/>
              </a:spcBef>
              <a:buNone/>
              <a:defRPr sz="1050" b="0" i="0" u="none" strike="noStrike" cap="none">
                <a:solidFill>
                  <a:srgbClr val="FFFFFF"/>
                </a:solidFill>
                <a:latin typeface="Calibri"/>
                <a:ea typeface="Calibri"/>
                <a:cs typeface="Calibri"/>
                <a:sym typeface="Calibri"/>
              </a:defRPr>
            </a:lvl5pPr>
            <a:lvl6pPr marL="0" marR="0" lvl="5" indent="0" algn="r" rtl="0">
              <a:spcBef>
                <a:spcPts val="0"/>
              </a:spcBef>
              <a:buNone/>
              <a:defRPr sz="1050" b="0" i="0" u="none" strike="noStrike" cap="none">
                <a:solidFill>
                  <a:srgbClr val="FFFFFF"/>
                </a:solidFill>
                <a:latin typeface="Calibri"/>
                <a:ea typeface="Calibri"/>
                <a:cs typeface="Calibri"/>
                <a:sym typeface="Calibri"/>
              </a:defRPr>
            </a:lvl6pPr>
            <a:lvl7pPr marL="0" marR="0" lvl="6" indent="0" algn="r" rtl="0">
              <a:spcBef>
                <a:spcPts val="0"/>
              </a:spcBef>
              <a:buNone/>
              <a:defRPr sz="1050" b="0" i="0" u="none" strike="noStrike" cap="none">
                <a:solidFill>
                  <a:srgbClr val="FFFFFF"/>
                </a:solidFill>
                <a:latin typeface="Calibri"/>
                <a:ea typeface="Calibri"/>
                <a:cs typeface="Calibri"/>
                <a:sym typeface="Calibri"/>
              </a:defRPr>
            </a:lvl7pPr>
            <a:lvl8pPr marL="0" marR="0" lvl="7" indent="0" algn="r" rtl="0">
              <a:spcBef>
                <a:spcPts val="0"/>
              </a:spcBef>
              <a:buNone/>
              <a:defRPr sz="1050" b="0" i="0" u="none" strike="noStrike" cap="none">
                <a:solidFill>
                  <a:srgbClr val="FFFFFF"/>
                </a:solidFill>
                <a:latin typeface="Calibri"/>
                <a:ea typeface="Calibri"/>
                <a:cs typeface="Calibri"/>
                <a:sym typeface="Calibri"/>
              </a:defRPr>
            </a:lvl8pPr>
            <a:lvl9pPr marL="0" marR="0" lvl="8" indent="0" algn="r" rtl="0">
              <a:spcBef>
                <a:spcPts val="0"/>
              </a:spcBef>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13" name="Google Shape;13;p9"/>
          <p:cNvCxnSpPr/>
          <p:nvPr/>
        </p:nvCxnSpPr>
        <p:spPr>
          <a:xfrm>
            <a:off x="1193532" y="1737845"/>
            <a:ext cx="9966960" cy="0"/>
          </a:xfrm>
          <a:prstGeom prst="straightConnector1">
            <a:avLst/>
          </a:prstGeom>
          <a:noFill/>
          <a:ln w="9525" cap="flat" cmpd="sng">
            <a:solidFill>
              <a:srgbClr val="7F7F7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262626"/>
              </a:buClr>
              <a:buSzPts val="8000"/>
              <a:buFont typeface="Calibri"/>
              <a:buNone/>
            </a:pPr>
            <a:r>
              <a:rPr lang="en-US"/>
              <a:t>WISE Pathways </a:t>
            </a:r>
            <a:br>
              <a:rPr lang="en-US"/>
            </a:br>
            <a:r>
              <a:rPr lang="en-US"/>
              <a:t>Learning Community</a:t>
            </a:r>
            <a:endParaRPr/>
          </a:p>
        </p:txBody>
      </p:sp>
      <p:sp>
        <p:nvSpPr>
          <p:cNvPr id="102" name="Google Shape;102;p1"/>
          <p:cNvSpPr txBox="1">
            <a:spLocks noGrp="1"/>
          </p:cNvSpPr>
          <p:nvPr>
            <p:ph type="subTitle" idx="1"/>
          </p:nvPr>
        </p:nvSpPr>
        <p:spPr>
          <a:xfrm>
            <a:off x="1100051" y="4455620"/>
            <a:ext cx="10058400" cy="11430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400"/>
              <a:buNone/>
            </a:pPr>
            <a:r>
              <a:rPr lang="en-US"/>
              <a:t>Employer Engagement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Employer Role In WISE Pathways</a:t>
            </a:r>
            <a:endParaRPr/>
          </a:p>
        </p:txBody>
      </p:sp>
      <p:grpSp>
        <p:nvGrpSpPr>
          <p:cNvPr id="108" name="Google Shape;108;p2"/>
          <p:cNvGrpSpPr/>
          <p:nvPr/>
        </p:nvGrpSpPr>
        <p:grpSpPr>
          <a:xfrm>
            <a:off x="2502456" y="1848466"/>
            <a:ext cx="7247413" cy="4018318"/>
            <a:chOff x="1405493" y="2203"/>
            <a:chExt cx="7247413" cy="4018318"/>
          </a:xfrm>
        </p:grpSpPr>
        <p:sp>
          <p:nvSpPr>
            <p:cNvPr id="109" name="Google Shape;109;p2"/>
            <p:cNvSpPr/>
            <p:nvPr/>
          </p:nvSpPr>
          <p:spPr>
            <a:xfrm rot="10800000">
              <a:off x="1964070" y="2203"/>
              <a:ext cx="6688836" cy="1117155"/>
            </a:xfrm>
            <a:prstGeom prst="homePlate">
              <a:avLst>
                <a:gd name="adj" fmla="val 50000"/>
              </a:avLst>
            </a:prstGeom>
            <a:solidFill>
              <a:srgbClr val="E38310"/>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txBox="1"/>
            <p:nvPr/>
          </p:nvSpPr>
          <p:spPr>
            <a:xfrm>
              <a:off x="2243359" y="2203"/>
              <a:ext cx="6409547" cy="1117155"/>
            </a:xfrm>
            <a:prstGeom prst="rect">
              <a:avLst/>
            </a:prstGeom>
            <a:noFill/>
            <a:ln>
              <a:noFill/>
            </a:ln>
          </p:spPr>
          <p:txBody>
            <a:bodyPr spcFirstLastPara="1" wrap="square" lIns="492625" tIns="148575" rIns="277350" bIns="148575" anchor="ctr" anchorCtr="0">
              <a:noAutofit/>
            </a:bodyPr>
            <a:lstStyle/>
            <a:p>
              <a:pPr marL="0" marR="0" lvl="0" indent="0" algn="ctr" rtl="0">
                <a:lnSpc>
                  <a:spcPct val="90000"/>
                </a:lnSpc>
                <a:spcBef>
                  <a:spcPts val="0"/>
                </a:spcBef>
                <a:spcAft>
                  <a:spcPts val="0"/>
                </a:spcAft>
                <a:buClr>
                  <a:schemeClr val="lt1"/>
                </a:buClr>
                <a:buSzPts val="3900"/>
                <a:buFont typeface="Calibri"/>
                <a:buNone/>
              </a:pPr>
              <a:r>
                <a:rPr lang="en-US" sz="3900">
                  <a:solidFill>
                    <a:schemeClr val="lt1"/>
                  </a:solidFill>
                  <a:latin typeface="Calibri"/>
                  <a:ea typeface="Calibri"/>
                  <a:cs typeface="Calibri"/>
                  <a:sym typeface="Calibri"/>
                </a:rPr>
                <a:t>Role Model Speakers Recruitment</a:t>
              </a:r>
              <a:endParaRPr/>
            </a:p>
          </p:txBody>
        </p:sp>
        <p:sp>
          <p:nvSpPr>
            <p:cNvPr id="111" name="Google Shape;111;p2"/>
            <p:cNvSpPr/>
            <p:nvPr/>
          </p:nvSpPr>
          <p:spPr>
            <a:xfrm>
              <a:off x="1405493" y="2203"/>
              <a:ext cx="1117155" cy="1117155"/>
            </a:xfrm>
            <a:prstGeom prst="ellipse">
              <a:avLst/>
            </a:prstGeom>
            <a:solidFill>
              <a:schemeClr val="lt1"/>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rot="10800000">
              <a:off x="1964070" y="1452784"/>
              <a:ext cx="6688836" cy="1117155"/>
            </a:xfrm>
            <a:prstGeom prst="homePlate">
              <a:avLst>
                <a:gd name="adj" fmla="val 50000"/>
              </a:avLst>
            </a:prstGeom>
            <a:solidFill>
              <a:srgbClr val="E38310"/>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txBox="1"/>
            <p:nvPr/>
          </p:nvSpPr>
          <p:spPr>
            <a:xfrm>
              <a:off x="2243359" y="1452784"/>
              <a:ext cx="6409547" cy="1117155"/>
            </a:xfrm>
            <a:prstGeom prst="rect">
              <a:avLst/>
            </a:prstGeom>
            <a:noFill/>
            <a:ln>
              <a:noFill/>
            </a:ln>
          </p:spPr>
          <p:txBody>
            <a:bodyPr spcFirstLastPara="1" wrap="square" lIns="492625" tIns="148575" rIns="277350" bIns="148575" anchor="ctr" anchorCtr="0">
              <a:noAutofit/>
            </a:bodyPr>
            <a:lstStyle/>
            <a:p>
              <a:pPr marL="0" marR="0" lvl="0" indent="0" algn="ctr" rtl="0">
                <a:lnSpc>
                  <a:spcPct val="90000"/>
                </a:lnSpc>
                <a:spcBef>
                  <a:spcPts val="0"/>
                </a:spcBef>
                <a:spcAft>
                  <a:spcPts val="0"/>
                </a:spcAft>
                <a:buClr>
                  <a:schemeClr val="lt1"/>
                </a:buClr>
                <a:buSzPts val="3900"/>
                <a:buFont typeface="Calibri"/>
                <a:buNone/>
              </a:pPr>
              <a:r>
                <a:rPr lang="en-US" sz="3900">
                  <a:solidFill>
                    <a:schemeClr val="lt1"/>
                  </a:solidFill>
                  <a:latin typeface="Calibri"/>
                  <a:ea typeface="Calibri"/>
                  <a:cs typeface="Calibri"/>
                  <a:sym typeface="Calibri"/>
                </a:rPr>
                <a:t>Curriculum Development and Contextualization</a:t>
              </a:r>
              <a:endParaRPr/>
            </a:p>
          </p:txBody>
        </p:sp>
        <p:sp>
          <p:nvSpPr>
            <p:cNvPr id="115" name="Google Shape;115;p2"/>
            <p:cNvSpPr/>
            <p:nvPr/>
          </p:nvSpPr>
          <p:spPr>
            <a:xfrm rot="10800000">
              <a:off x="1964070" y="2903366"/>
              <a:ext cx="6688836" cy="1117155"/>
            </a:xfrm>
            <a:prstGeom prst="homePlate">
              <a:avLst>
                <a:gd name="adj" fmla="val 50000"/>
              </a:avLst>
            </a:prstGeom>
            <a:solidFill>
              <a:srgbClr val="E38310"/>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txBox="1"/>
            <p:nvPr/>
          </p:nvSpPr>
          <p:spPr>
            <a:xfrm>
              <a:off x="2243359" y="2903366"/>
              <a:ext cx="6409547" cy="1117155"/>
            </a:xfrm>
            <a:prstGeom prst="rect">
              <a:avLst/>
            </a:prstGeom>
            <a:noFill/>
            <a:ln>
              <a:noFill/>
            </a:ln>
          </p:spPr>
          <p:txBody>
            <a:bodyPr spcFirstLastPara="1" wrap="square" lIns="492625" tIns="148575" rIns="277350" bIns="148575" anchor="ctr" anchorCtr="0">
              <a:noAutofit/>
            </a:bodyPr>
            <a:lstStyle/>
            <a:p>
              <a:pPr marL="0" marR="0" lvl="0" indent="0" algn="ctr" rtl="0">
                <a:lnSpc>
                  <a:spcPct val="90000"/>
                </a:lnSpc>
                <a:spcBef>
                  <a:spcPts val="0"/>
                </a:spcBef>
                <a:spcAft>
                  <a:spcPts val="0"/>
                </a:spcAft>
                <a:buClr>
                  <a:schemeClr val="lt1"/>
                </a:buClr>
                <a:buSzPts val="3900"/>
                <a:buFont typeface="Calibri"/>
                <a:buNone/>
              </a:pPr>
              <a:r>
                <a:rPr lang="en-US" sz="3900">
                  <a:solidFill>
                    <a:schemeClr val="lt1"/>
                  </a:solidFill>
                  <a:latin typeface="Calibri"/>
                  <a:ea typeface="Calibri"/>
                  <a:cs typeface="Calibri"/>
                  <a:sym typeface="Calibri"/>
                </a:rPr>
                <a:t>Work-based Learning and Job Placement</a:t>
              </a:r>
              <a:endParaRPr/>
            </a:p>
          </p:txBody>
        </p:sp>
        <p:sp>
          <p:nvSpPr>
            <p:cNvPr id="117" name="Google Shape;117;p2"/>
            <p:cNvSpPr/>
            <p:nvPr/>
          </p:nvSpPr>
          <p:spPr>
            <a:xfrm>
              <a:off x="1405493" y="2903366"/>
              <a:ext cx="1117155" cy="1117155"/>
            </a:xfrm>
            <a:prstGeom prst="ellipse">
              <a:avLst/>
            </a:prstGeom>
            <a:blipFill rotWithShape="1">
              <a:blip r:embed="rId3">
                <a:alphaModFix/>
              </a:blip>
              <a:stretch>
                <a:fillRect/>
              </a:stretch>
            </a:blip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18" name="Google Shape;118;p2" descr="Communities - Free networking icons"/>
          <p:cNvPicPr preferRelativeResize="0"/>
          <p:nvPr/>
        </p:nvPicPr>
        <p:blipFill rotWithShape="1">
          <a:blip r:embed="rId4">
            <a:alphaModFix/>
          </a:blip>
          <a:srcRect/>
          <a:stretch/>
        </p:blipFill>
        <p:spPr>
          <a:xfrm>
            <a:off x="2645545" y="1967143"/>
            <a:ext cx="855663" cy="855663"/>
          </a:xfrm>
          <a:prstGeom prst="rect">
            <a:avLst/>
          </a:prstGeom>
          <a:noFill/>
          <a:ln>
            <a:noFill/>
          </a:ln>
        </p:spPr>
      </p:pic>
      <p:grpSp>
        <p:nvGrpSpPr>
          <p:cNvPr id="3" name="Group 2">
            <a:extLst>
              <a:ext uri="{FF2B5EF4-FFF2-40B4-BE49-F238E27FC236}">
                <a16:creationId xmlns:a16="http://schemas.microsoft.com/office/drawing/2014/main" id="{AC43F32D-B10E-CC9A-B4F3-F1857AFF0D11}"/>
              </a:ext>
            </a:extLst>
          </p:cNvPr>
          <p:cNvGrpSpPr/>
          <p:nvPr/>
        </p:nvGrpSpPr>
        <p:grpSpPr>
          <a:xfrm>
            <a:off x="2663008" y="3372253"/>
            <a:ext cx="1023040" cy="970741"/>
            <a:chOff x="1193795" y="3729318"/>
            <a:chExt cx="1023040" cy="970741"/>
          </a:xfrm>
        </p:grpSpPr>
        <p:sp>
          <p:nvSpPr>
            <p:cNvPr id="2" name="Oval 1">
              <a:extLst>
                <a:ext uri="{FF2B5EF4-FFF2-40B4-BE49-F238E27FC236}">
                  <a16:creationId xmlns:a16="http://schemas.microsoft.com/office/drawing/2014/main" id="{86ABAB68-692E-B7E4-6EBC-964873F899F2}"/>
                </a:ext>
              </a:extLst>
            </p:cNvPr>
            <p:cNvSpPr/>
            <p:nvPr/>
          </p:nvSpPr>
          <p:spPr>
            <a:xfrm>
              <a:off x="1246094" y="3729318"/>
              <a:ext cx="970741" cy="97074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rriculum Icons - Free SVG &amp; PNG Curriculum Images - Noun ...">
              <a:extLst>
                <a:ext uri="{FF2B5EF4-FFF2-40B4-BE49-F238E27FC236}">
                  <a16:creationId xmlns:a16="http://schemas.microsoft.com/office/drawing/2014/main" id="{BED7CC2F-4716-BC4A-FCBF-FD4EA3DD6D9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3795" y="3786065"/>
              <a:ext cx="838200" cy="838200"/>
            </a:xfrm>
            <a:prstGeom prst="rect">
              <a:avLst/>
            </a:prstGeom>
            <a:solidFill>
              <a:schemeClr val="bg1"/>
            </a:solidFill>
            <a:ln>
              <a:solidFill>
                <a:schemeClr val="bg1"/>
              </a:solidFill>
            </a:ln>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dirty="0"/>
              <a:t>Role Model Speakers</a:t>
            </a:r>
            <a:endParaRPr dirty="0"/>
          </a:p>
        </p:txBody>
      </p:sp>
      <p:sp>
        <p:nvSpPr>
          <p:cNvPr id="124" name="Google Shape;124;p3"/>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p>
            <a:pPr marL="91440" lvl="0" indent="0" algn="l" rtl="0">
              <a:lnSpc>
                <a:spcPct val="90000"/>
              </a:lnSpc>
              <a:spcBef>
                <a:spcPts val="1400"/>
              </a:spcBef>
              <a:spcAft>
                <a:spcPts val="0"/>
              </a:spcAft>
              <a:buSzPts val="2000"/>
              <a:buNone/>
            </a:pPr>
            <a:r>
              <a:rPr lang="en-US" sz="1800" b="0" i="0" u="none" strike="noStrike" dirty="0">
                <a:solidFill>
                  <a:srgbClr val="000000"/>
                </a:solidFill>
                <a:effectLst/>
                <a:latin typeface="Calibri" panose="020F0502020204030204" pitchFamily="34" charset="0"/>
              </a:rPr>
              <a:t>Role Model Speakers increase the visibility of women in a wide variety of  roles and industries, especially those in which women are often under represented. Role Model Speakers are volunteers who share their story to inspire and  inform others- using their voice to build awareness of good  jobs and demystify industries. Their stories help girls and women understand  the opportunities, challenges, and how to break into predominantly male  fields.</a:t>
            </a:r>
            <a:endParaRPr lang="en-US" dirty="0"/>
          </a:p>
          <a:p>
            <a:pPr marL="91440" lvl="0" indent="-127000" algn="l" rtl="0">
              <a:lnSpc>
                <a:spcPct val="90000"/>
              </a:lnSpc>
              <a:spcBef>
                <a:spcPts val="1400"/>
              </a:spcBef>
              <a:spcAft>
                <a:spcPts val="0"/>
              </a:spcAft>
              <a:buSzPts val="2000"/>
              <a:buChar char=" "/>
            </a:pPr>
            <a:r>
              <a:rPr lang="en-US" b="1" dirty="0"/>
              <a:t>Role in WISE Pathways:  </a:t>
            </a:r>
            <a:endParaRPr dirty="0"/>
          </a:p>
          <a:p>
            <a:pPr marL="91440" lvl="0" indent="-127000" algn="l" rtl="0">
              <a:lnSpc>
                <a:spcPct val="90000"/>
              </a:lnSpc>
              <a:spcBef>
                <a:spcPts val="1400"/>
              </a:spcBef>
              <a:spcAft>
                <a:spcPts val="0"/>
              </a:spcAft>
              <a:buSzPts val="2000"/>
              <a:buFont typeface="Arial"/>
              <a:buChar char="•"/>
            </a:pPr>
            <a:r>
              <a:rPr lang="en-US" b="1" dirty="0"/>
              <a:t> </a:t>
            </a:r>
            <a:r>
              <a:rPr lang="en-US" dirty="0"/>
              <a:t>Share stories and experiences with participants to help them envision themselves in nontraditional career pathways</a:t>
            </a:r>
            <a:endParaRPr dirty="0"/>
          </a:p>
          <a:p>
            <a:pPr marL="91440" lvl="0" indent="-127000" algn="l" rtl="0">
              <a:lnSpc>
                <a:spcPct val="90000"/>
              </a:lnSpc>
              <a:spcBef>
                <a:spcPts val="1400"/>
              </a:spcBef>
              <a:spcAft>
                <a:spcPts val="0"/>
              </a:spcAft>
              <a:buSzPts val="2000"/>
              <a:buFont typeface="Arial"/>
              <a:buChar char="•"/>
            </a:pPr>
            <a:r>
              <a:rPr lang="en-US" b="1" dirty="0"/>
              <a:t> </a:t>
            </a:r>
            <a:r>
              <a:rPr lang="en-US" dirty="0"/>
              <a:t>Serve as informal or formal mentors</a:t>
            </a:r>
            <a:endParaRPr dirty="0"/>
          </a:p>
          <a:p>
            <a:pPr marL="91440" lvl="0" indent="-127000" algn="l" rtl="0">
              <a:lnSpc>
                <a:spcPct val="90000"/>
              </a:lnSpc>
              <a:spcBef>
                <a:spcPts val="1400"/>
              </a:spcBef>
              <a:spcAft>
                <a:spcPts val="0"/>
              </a:spcAft>
              <a:buSzPts val="2000"/>
              <a:buFont typeface="Arial"/>
              <a:buChar char="•"/>
            </a:pPr>
            <a:r>
              <a:rPr lang="en-US" b="1" dirty="0"/>
              <a:t> </a:t>
            </a:r>
            <a:r>
              <a:rPr lang="en-US" dirty="0"/>
              <a:t>Help to build the network of WISE Pathways participants and build awareness of job openings in the field</a:t>
            </a:r>
            <a:endParaRPr dirty="0"/>
          </a:p>
          <a:p>
            <a:pPr marL="0" lvl="0" indent="0" algn="l" rtl="0">
              <a:lnSpc>
                <a:spcPct val="90000"/>
              </a:lnSpc>
              <a:spcBef>
                <a:spcPts val="1400"/>
              </a:spcBef>
              <a:spcAft>
                <a:spcPts val="0"/>
              </a:spcAft>
              <a:buSzPts val="2000"/>
              <a:buNone/>
            </a:pPr>
            <a:endParaRPr b="1" dirty="0"/>
          </a:p>
          <a:p>
            <a:pPr marL="91440" lvl="0" indent="0" algn="l" rtl="0">
              <a:lnSpc>
                <a:spcPct val="90000"/>
              </a:lnSpc>
              <a:spcBef>
                <a:spcPts val="1400"/>
              </a:spcBef>
              <a:spcAft>
                <a:spcPts val="0"/>
              </a:spcAft>
              <a:buSzPts val="20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4"/>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FFFFFF"/>
              </a:buClr>
              <a:buSzPts val="3600"/>
              <a:buFont typeface="Calibri"/>
              <a:buNone/>
            </a:pPr>
            <a:r>
              <a:rPr lang="en-US" b="1" dirty="0"/>
              <a:t>Effective Practice: </a:t>
            </a:r>
            <a:endParaRPr dirty="0"/>
          </a:p>
        </p:txBody>
      </p:sp>
      <p:sp>
        <p:nvSpPr>
          <p:cNvPr id="130" name="Google Shape;130;p4"/>
          <p:cNvSpPr txBox="1">
            <a:spLocks noGrp="1"/>
          </p:cNvSpPr>
          <p:nvPr>
            <p:ph type="body" idx="1"/>
          </p:nvPr>
        </p:nvSpPr>
        <p:spPr>
          <a:xfrm>
            <a:off x="4800600" y="731520"/>
            <a:ext cx="6492240" cy="5257800"/>
          </a:xfrm>
          <a:prstGeom prst="rect">
            <a:avLst/>
          </a:prstGeom>
          <a:noFill/>
          <a:ln>
            <a:noFill/>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en-US" b="0" i="0" u="none" strike="noStrike" dirty="0">
                <a:solidFill>
                  <a:srgbClr val="000000"/>
                </a:solidFill>
                <a:latin typeface="Calibri"/>
                <a:ea typeface="Calibri"/>
                <a:cs typeface="Calibri"/>
                <a:sym typeface="Calibri"/>
              </a:rPr>
              <a:t>Did you know that public speaking ranks among American’s top ten greatest fears? To help Role Model Speakers prepare for their engagements and to alleviate any fears they might have about public speaking HHW Ohio offers a 90-minute facilitated training. </a:t>
            </a:r>
          </a:p>
          <a:p>
            <a:pPr marL="91440" lvl="0" indent="-127000" algn="l" rtl="0">
              <a:lnSpc>
                <a:spcPct val="90000"/>
              </a:lnSpc>
              <a:spcBef>
                <a:spcPts val="0"/>
              </a:spcBef>
              <a:spcAft>
                <a:spcPts val="0"/>
              </a:spcAft>
              <a:buSzPts val="2000"/>
              <a:buChar char=" "/>
            </a:pPr>
            <a:endParaRPr lang="en-US" dirty="0">
              <a:solidFill>
                <a:srgbClr val="000000"/>
              </a:solidFill>
            </a:endParaRPr>
          </a:p>
          <a:p>
            <a:pPr marL="91440" lvl="0" indent="-127000" algn="l" rtl="0">
              <a:lnSpc>
                <a:spcPct val="90000"/>
              </a:lnSpc>
              <a:spcBef>
                <a:spcPts val="0"/>
              </a:spcBef>
              <a:spcAft>
                <a:spcPts val="0"/>
              </a:spcAft>
              <a:buSzPts val="2000"/>
              <a:buChar char=" "/>
            </a:pPr>
            <a:r>
              <a:rPr lang="en-US" dirty="0">
                <a:solidFill>
                  <a:srgbClr val="000000"/>
                </a:solidFill>
              </a:rPr>
              <a:t>The training covers the different audiences a Role Model Speaker might engage with and gives practical tips for how to connect with each. Additionally, the training serves as a networking event for Role Model Speakers, who are able to connect with other women in similar positions across industries and companies. </a:t>
            </a:r>
          </a:p>
          <a:p>
            <a:pPr marL="91440" lvl="0" indent="-127000" algn="l" rtl="0">
              <a:lnSpc>
                <a:spcPct val="90000"/>
              </a:lnSpc>
              <a:spcBef>
                <a:spcPts val="0"/>
              </a:spcBef>
              <a:spcAft>
                <a:spcPts val="0"/>
              </a:spcAft>
              <a:buSzPts val="2000"/>
              <a:buChar char=" "/>
            </a:pPr>
            <a:endParaRPr lang="en-US" dirty="0">
              <a:solidFill>
                <a:srgbClr val="000000"/>
              </a:solidFill>
            </a:endParaRPr>
          </a:p>
          <a:p>
            <a:pPr marL="91440" lvl="0" indent="-127000" algn="l" rtl="0">
              <a:lnSpc>
                <a:spcPct val="90000"/>
              </a:lnSpc>
              <a:spcBef>
                <a:spcPts val="0"/>
              </a:spcBef>
              <a:spcAft>
                <a:spcPts val="0"/>
              </a:spcAft>
              <a:buSzPts val="2000"/>
              <a:buChar char=" "/>
            </a:pPr>
            <a:r>
              <a:rPr lang="en-US" dirty="0">
                <a:solidFill>
                  <a:srgbClr val="000000"/>
                </a:solidFill>
              </a:rPr>
              <a:t>HHW Ohio has also created training resources if you prefer to hold your own Role Model Speaker training, including training decks and videos. </a:t>
            </a:r>
            <a:endParaRPr dirty="0"/>
          </a:p>
          <a:p>
            <a:pPr marL="91440" lvl="0" indent="0" algn="l" rtl="0">
              <a:lnSpc>
                <a:spcPct val="90000"/>
              </a:lnSpc>
              <a:spcBef>
                <a:spcPts val="1400"/>
              </a:spcBef>
              <a:spcAft>
                <a:spcPts val="0"/>
              </a:spcAft>
              <a:buSzPts val="2000"/>
              <a:buNone/>
            </a:pPr>
            <a:endParaRPr dirty="0">
              <a:solidFill>
                <a:srgbClr val="000000"/>
              </a:solidFill>
              <a:latin typeface="Calibri"/>
              <a:ea typeface="Calibri"/>
              <a:cs typeface="Calibri"/>
              <a:sym typeface="Calibri"/>
            </a:endParaRPr>
          </a:p>
          <a:p>
            <a:pPr marL="0" lvl="0" indent="0" algn="l" rtl="0">
              <a:lnSpc>
                <a:spcPct val="90000"/>
              </a:lnSpc>
              <a:spcBef>
                <a:spcPts val="1400"/>
              </a:spcBef>
              <a:spcAft>
                <a:spcPts val="0"/>
              </a:spcAft>
              <a:buSzPts val="2400"/>
              <a:buNone/>
            </a:pPr>
            <a:endParaRPr sz="2400" dirty="0"/>
          </a:p>
        </p:txBody>
      </p:sp>
      <p:sp>
        <p:nvSpPr>
          <p:cNvPr id="131" name="Google Shape;131;p4"/>
          <p:cNvSpPr txBox="1">
            <a:spLocks noGrp="1"/>
          </p:cNvSpPr>
          <p:nvPr>
            <p:ph type="body" idx="2"/>
          </p:nvPr>
        </p:nvSpPr>
        <p:spPr>
          <a:xfrm>
            <a:off x="457200" y="2926080"/>
            <a:ext cx="3200400" cy="337912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800"/>
              <a:buNone/>
            </a:pPr>
            <a:r>
              <a:rPr lang="en-US" sz="2800" dirty="0"/>
              <a:t>Role Model Speaker Training</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dirty="0"/>
              <a:t>Curriculum Development and Contextualization</a:t>
            </a:r>
            <a:endParaRPr dirty="0"/>
          </a:p>
        </p:txBody>
      </p:sp>
      <p:sp>
        <p:nvSpPr>
          <p:cNvPr id="137" name="Google Shape;137;p5"/>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en-US" dirty="0"/>
              <a:t>Although WISE Pathways comes with a standard curriculum for use that provides a state-wide lens, it is a best practice to vet the curriculum with local employer partners to identify their hiring pain points and in demand occupations. This information will help to build out a program that is aligned to the needs of the local employers, which will help them gain employment in their new field more quickly. </a:t>
            </a:r>
            <a:endParaRPr dirty="0"/>
          </a:p>
          <a:p>
            <a:pPr marL="91440" lvl="0" indent="0" algn="l" rtl="0">
              <a:lnSpc>
                <a:spcPct val="90000"/>
              </a:lnSpc>
              <a:spcBef>
                <a:spcPts val="1400"/>
              </a:spcBef>
              <a:spcAft>
                <a:spcPts val="0"/>
              </a:spcAft>
              <a:buSzPts val="2000"/>
              <a:buNone/>
            </a:pPr>
            <a:endParaRPr b="1" dirty="0"/>
          </a:p>
          <a:p>
            <a:pPr marL="91440" lvl="0" indent="-127000" algn="l" rtl="0">
              <a:lnSpc>
                <a:spcPct val="90000"/>
              </a:lnSpc>
              <a:spcBef>
                <a:spcPts val="1400"/>
              </a:spcBef>
              <a:spcAft>
                <a:spcPts val="0"/>
              </a:spcAft>
              <a:buSzPts val="2000"/>
              <a:buChar char=" "/>
            </a:pPr>
            <a:r>
              <a:rPr lang="en-US" b="1" dirty="0"/>
              <a:t>Best Practices: </a:t>
            </a:r>
            <a:endParaRPr dirty="0"/>
          </a:p>
          <a:p>
            <a:pPr marL="91440" lvl="0" indent="-127000" algn="l" rtl="0">
              <a:lnSpc>
                <a:spcPct val="90000"/>
              </a:lnSpc>
              <a:spcBef>
                <a:spcPts val="1400"/>
              </a:spcBef>
              <a:spcAft>
                <a:spcPts val="0"/>
              </a:spcAft>
              <a:buSzPts val="2000"/>
              <a:buFont typeface="Arial"/>
              <a:buChar char="•"/>
            </a:pPr>
            <a:r>
              <a:rPr lang="en-US" dirty="0"/>
              <a:t> Make specific asks of employers- What information are you looking for (in demand jobs, wage information, industry recognized certifications they use in hiring, etc.) </a:t>
            </a:r>
            <a:endParaRPr dirty="0"/>
          </a:p>
          <a:p>
            <a:pPr marL="91440" lvl="0" indent="-127000" algn="l" rtl="0">
              <a:lnSpc>
                <a:spcPct val="90000"/>
              </a:lnSpc>
              <a:spcBef>
                <a:spcPts val="1400"/>
              </a:spcBef>
              <a:spcAft>
                <a:spcPts val="0"/>
              </a:spcAft>
              <a:buSzPts val="2000"/>
              <a:buFont typeface="Arial"/>
              <a:buChar char="•"/>
            </a:pPr>
            <a:r>
              <a:rPr lang="en-US" dirty="0"/>
              <a:t> Provide a long enough timeline for employers to be thoughtful and engage</a:t>
            </a:r>
            <a:endParaRPr dirty="0"/>
          </a:p>
          <a:p>
            <a:pPr marL="91440" lvl="0" indent="-127000" algn="l" rtl="0">
              <a:lnSpc>
                <a:spcPct val="90000"/>
              </a:lnSpc>
              <a:spcBef>
                <a:spcPts val="1400"/>
              </a:spcBef>
              <a:spcAft>
                <a:spcPts val="0"/>
              </a:spcAft>
              <a:buSzPts val="2000"/>
              <a:buFont typeface="Arial"/>
              <a:buChar char="•"/>
            </a:pPr>
            <a:r>
              <a:rPr lang="en-US" dirty="0"/>
              <a:t>Have materials to react to, do not ask them to create materials unless they volunteer</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dirty="0"/>
              <a:t>Work-based Learning and Job Placements</a:t>
            </a:r>
            <a:endParaRPr dirty="0"/>
          </a:p>
        </p:txBody>
      </p:sp>
      <p:sp>
        <p:nvSpPr>
          <p:cNvPr id="143" name="Google Shape;143;p6"/>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p>
            <a:pPr marL="0" lvl="0" indent="0" algn="l" rtl="0">
              <a:lnSpc>
                <a:spcPct val="90000"/>
              </a:lnSpc>
              <a:spcBef>
                <a:spcPts val="0"/>
              </a:spcBef>
              <a:spcAft>
                <a:spcPts val="0"/>
              </a:spcAft>
              <a:buSzPts val="2000"/>
              <a:buNone/>
            </a:pPr>
            <a:r>
              <a:rPr lang="en-US" dirty="0"/>
              <a:t>WISE Pathways works best when it has experiential and work-based components. When developing the schedule, think how you might weave in engagements with employers such as site tours, mock interviews or even apprenticeship or job placements. These engagements help participants get a better understanding for the work environment and can benefit employers by ensuring that they are helping to build a pipeline of new talent. </a:t>
            </a:r>
            <a:endParaRPr dirty="0"/>
          </a:p>
          <a:p>
            <a:pPr marL="91440" lvl="0" indent="0" algn="l" rtl="0">
              <a:lnSpc>
                <a:spcPct val="90000"/>
              </a:lnSpc>
              <a:spcBef>
                <a:spcPts val="1400"/>
              </a:spcBef>
              <a:spcAft>
                <a:spcPts val="0"/>
              </a:spcAft>
              <a:buSzPts val="2000"/>
              <a:buNone/>
            </a:pPr>
            <a:endParaRPr b="1" dirty="0"/>
          </a:p>
          <a:p>
            <a:pPr marL="91440" lvl="0" indent="-127000" algn="l" rtl="0">
              <a:lnSpc>
                <a:spcPct val="90000"/>
              </a:lnSpc>
              <a:spcBef>
                <a:spcPts val="1400"/>
              </a:spcBef>
              <a:spcAft>
                <a:spcPts val="0"/>
              </a:spcAft>
              <a:buSzPts val="2000"/>
              <a:buChar char=" "/>
            </a:pPr>
            <a:r>
              <a:rPr lang="en-US" b="1" dirty="0"/>
              <a:t>Best Practices: </a:t>
            </a:r>
            <a:endParaRPr dirty="0"/>
          </a:p>
          <a:p>
            <a:pPr marL="91440" lvl="0" indent="-127000" algn="l" rtl="0">
              <a:lnSpc>
                <a:spcPct val="90000"/>
              </a:lnSpc>
              <a:spcBef>
                <a:spcPts val="1400"/>
              </a:spcBef>
              <a:spcAft>
                <a:spcPts val="0"/>
              </a:spcAft>
              <a:buSzPts val="2000"/>
              <a:buFont typeface="Arial"/>
              <a:buChar char="•"/>
            </a:pPr>
            <a:r>
              <a:rPr lang="en-US" dirty="0"/>
              <a:t>Make site tours interactive through gamification and engagement</a:t>
            </a:r>
          </a:p>
          <a:p>
            <a:pPr marL="91440" lvl="0" indent="-127000" algn="l" rtl="0">
              <a:lnSpc>
                <a:spcPct val="90000"/>
              </a:lnSpc>
              <a:spcBef>
                <a:spcPts val="1400"/>
              </a:spcBef>
              <a:spcAft>
                <a:spcPts val="0"/>
              </a:spcAft>
              <a:buSzPts val="2000"/>
              <a:buFont typeface="Arial"/>
              <a:buChar char="•"/>
            </a:pPr>
            <a:r>
              <a:rPr lang="en-US" dirty="0"/>
              <a:t>Provide a feedback sheet to employers to rank participants for mock interviews to ensure that the participant receives constructive feedback from an employer perspective </a:t>
            </a:r>
            <a:endParaRPr dirty="0"/>
          </a:p>
          <a:p>
            <a:pPr marL="91440" lvl="0" indent="-127000" algn="l" rtl="0">
              <a:lnSpc>
                <a:spcPct val="90000"/>
              </a:lnSpc>
              <a:spcBef>
                <a:spcPts val="1400"/>
              </a:spcBef>
              <a:spcAft>
                <a:spcPts val="0"/>
              </a:spcAft>
              <a:buSzPts val="2000"/>
              <a:buFont typeface="Arial"/>
              <a:buChar char="•"/>
            </a:pPr>
            <a:r>
              <a:rPr lang="en-US" dirty="0"/>
              <a:t> Find ways to create mutual benefit for employer partnerships</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BD854-3A1D-7862-A31B-6FCE933F64BF}"/>
              </a:ext>
            </a:extLst>
          </p:cNvPr>
          <p:cNvSpPr>
            <a:spLocks noGrp="1"/>
          </p:cNvSpPr>
          <p:nvPr>
            <p:ph type="title"/>
          </p:nvPr>
        </p:nvSpPr>
        <p:spPr/>
        <p:txBody>
          <a:bodyPr/>
          <a:lstStyle/>
          <a:p>
            <a:r>
              <a:rPr lang="en-US" b="1" dirty="0"/>
              <a:t>Effective Practice:</a:t>
            </a:r>
          </a:p>
        </p:txBody>
      </p:sp>
      <p:sp>
        <p:nvSpPr>
          <p:cNvPr id="3" name="Text Placeholder 2">
            <a:extLst>
              <a:ext uri="{FF2B5EF4-FFF2-40B4-BE49-F238E27FC236}">
                <a16:creationId xmlns:a16="http://schemas.microsoft.com/office/drawing/2014/main" id="{3637A498-09C7-F222-7D0E-F6B6041C9866}"/>
              </a:ext>
            </a:extLst>
          </p:cNvPr>
          <p:cNvSpPr>
            <a:spLocks noGrp="1"/>
          </p:cNvSpPr>
          <p:nvPr>
            <p:ph type="body" idx="1"/>
          </p:nvPr>
        </p:nvSpPr>
        <p:spPr/>
        <p:txBody>
          <a:bodyPr>
            <a:normAutofit lnSpcReduction="10000"/>
          </a:bodyPr>
          <a:lstStyle/>
          <a:p>
            <a:r>
              <a:rPr lang="en-US" b="1" dirty="0"/>
              <a:t>Make it worth their while: </a:t>
            </a:r>
            <a:r>
              <a:rPr lang="en-US" dirty="0"/>
              <a:t>Employer and industry partners are driven not only by their want to contribute to the community, but by their return-on-investment. Even in kind donations such as their time and expertise require the diversion of capacity and resources. With this in mind be sure to lead with the ROI of engagement. </a:t>
            </a:r>
          </a:p>
          <a:p>
            <a:endParaRPr lang="en-US" dirty="0"/>
          </a:p>
          <a:p>
            <a:r>
              <a:rPr lang="en-US" b="1" dirty="0"/>
              <a:t>Industry Sector Partnerships are your friend: </a:t>
            </a:r>
            <a:r>
              <a:rPr lang="en-US" dirty="0"/>
              <a:t>Industry sector partnerships have their pulse on the needs of local employers. Leveraging their expertise and relationships can help ensure that WISE Pathways has strong employer engagement. </a:t>
            </a:r>
          </a:p>
          <a:p>
            <a:endParaRPr lang="en-US" dirty="0"/>
          </a:p>
          <a:p>
            <a:r>
              <a:rPr lang="en-US" b="1" dirty="0"/>
              <a:t>Build the momentum: </a:t>
            </a:r>
            <a:r>
              <a:rPr lang="en-US" dirty="0"/>
              <a:t>Once you have conducted your pilot program- share positive results with the community. This will increase employer awareness of WISE Pathways and incentivize participation.  </a:t>
            </a:r>
          </a:p>
        </p:txBody>
      </p:sp>
      <p:sp>
        <p:nvSpPr>
          <p:cNvPr id="4" name="Text Placeholder 3">
            <a:extLst>
              <a:ext uri="{FF2B5EF4-FFF2-40B4-BE49-F238E27FC236}">
                <a16:creationId xmlns:a16="http://schemas.microsoft.com/office/drawing/2014/main" id="{B122AAB8-553B-A919-73A5-C31AC01BA59D}"/>
              </a:ext>
            </a:extLst>
          </p:cNvPr>
          <p:cNvSpPr>
            <a:spLocks noGrp="1"/>
          </p:cNvSpPr>
          <p:nvPr>
            <p:ph type="body" idx="2"/>
          </p:nvPr>
        </p:nvSpPr>
        <p:spPr/>
        <p:txBody>
          <a:bodyPr/>
          <a:lstStyle/>
          <a:p>
            <a:pPr marL="0" marR="0" lvl="0" indent="0" algn="l" defTabSz="914400" rtl="0" eaLnBrk="1" fontAlgn="auto" latinLnBrk="0" hangingPunct="1">
              <a:lnSpc>
                <a:spcPct val="90000"/>
              </a:lnSpc>
              <a:spcBef>
                <a:spcPts val="0"/>
              </a:spcBef>
              <a:spcAft>
                <a:spcPts val="0"/>
              </a:spcAft>
              <a:buClr>
                <a:srgbClr val="E48312"/>
              </a:buClr>
              <a:buSzPts val="2800"/>
              <a:buFont typeface="Calibri"/>
              <a:buNone/>
              <a:tabLst/>
              <a:defRPr/>
            </a:pPr>
            <a:r>
              <a:rPr kumimoji="0" lang="en-US" sz="2800" b="0" i="0" u="none" strike="noStrike" kern="0" cap="none" spc="0" normalizeH="0" baseline="0" noProof="0" dirty="0">
                <a:ln>
                  <a:noFill/>
                </a:ln>
                <a:solidFill>
                  <a:srgbClr val="FFFFFF"/>
                </a:solidFill>
                <a:effectLst/>
                <a:uLnTx/>
                <a:uFillTx/>
                <a:latin typeface="Calibri"/>
                <a:ea typeface="Calibri"/>
                <a:cs typeface="Calibri"/>
                <a:sym typeface="Calibri"/>
              </a:rPr>
              <a:t>Reaching Employers</a:t>
            </a:r>
            <a:endParaRPr kumimoji="0" lang="en-US" sz="1500" b="0" i="0" u="none" strike="noStrike" kern="0" cap="none" spc="0" normalizeH="0" baseline="0" noProof="0" dirty="0">
              <a:ln>
                <a:noFill/>
              </a:ln>
              <a:solidFill>
                <a:srgbClr val="FFFFFF"/>
              </a:solidFill>
              <a:effectLst/>
              <a:uLnTx/>
              <a:uFillTx/>
              <a:latin typeface="Calibri"/>
              <a:ea typeface="Calibri"/>
              <a:cs typeface="Calibri"/>
              <a:sym typeface="Calibri"/>
            </a:endParaRPr>
          </a:p>
          <a:p>
            <a:endParaRPr lang="en-US" dirty="0"/>
          </a:p>
        </p:txBody>
      </p:sp>
    </p:spTree>
    <p:extLst>
      <p:ext uri="{BB962C8B-B14F-4D97-AF65-F5344CB8AC3E}">
        <p14:creationId xmlns:p14="http://schemas.microsoft.com/office/powerpoint/2010/main" val="1381722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Share your story</a:t>
            </a:r>
            <a:endParaRPr/>
          </a:p>
        </p:txBody>
      </p:sp>
      <p:sp>
        <p:nvSpPr>
          <p:cNvPr id="156" name="Google Shape;156;p8"/>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p>
            <a:pPr marL="91440" lvl="0" indent="-152400" algn="l" rtl="0">
              <a:lnSpc>
                <a:spcPct val="90000"/>
              </a:lnSpc>
              <a:spcBef>
                <a:spcPts val="0"/>
              </a:spcBef>
              <a:spcAft>
                <a:spcPts val="0"/>
              </a:spcAft>
              <a:buSzPts val="2400"/>
              <a:buFont typeface="Arial"/>
              <a:buChar char="•"/>
            </a:pPr>
            <a:r>
              <a:rPr lang="en-US" sz="2400" dirty="0"/>
              <a:t> How do you engage employers in your programming? </a:t>
            </a:r>
            <a:endParaRPr dirty="0"/>
          </a:p>
          <a:p>
            <a:pPr marL="91440" lvl="0" indent="-152400" algn="l" rtl="0">
              <a:lnSpc>
                <a:spcPct val="90000"/>
              </a:lnSpc>
              <a:spcBef>
                <a:spcPts val="1400"/>
              </a:spcBef>
              <a:spcAft>
                <a:spcPts val="0"/>
              </a:spcAft>
              <a:buSzPts val="2400"/>
              <a:buFont typeface="Arial"/>
              <a:buChar char="•"/>
            </a:pPr>
            <a:r>
              <a:rPr lang="en-US" sz="2400" dirty="0"/>
              <a:t> Have you worked with your industry sector partnership? How was your experience? </a:t>
            </a:r>
            <a:endParaRPr dirty="0"/>
          </a:p>
          <a:p>
            <a:pPr marL="91440" lvl="0" indent="-152400" algn="l" rtl="0">
              <a:lnSpc>
                <a:spcPct val="90000"/>
              </a:lnSpc>
              <a:spcBef>
                <a:spcPts val="1400"/>
              </a:spcBef>
              <a:spcAft>
                <a:spcPts val="0"/>
              </a:spcAft>
              <a:buSzPts val="2400"/>
              <a:buFont typeface="Arial"/>
              <a:buChar char="•"/>
            </a:pPr>
            <a:r>
              <a:rPr lang="en-US" sz="2400" dirty="0"/>
              <a:t> What are other ways that you’ve seen employers engage in recruitment efforts </a:t>
            </a:r>
            <a:r>
              <a:rPr lang="en-US" sz="2400"/>
              <a:t>and programs? </a:t>
            </a:r>
            <a:endParaRPr dirty="0"/>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ECD3F1486D9FC14796B3C7F7EA18B924" ma:contentTypeVersion="18" ma:contentTypeDescription="Create a new document." ma:contentTypeScope="" ma:versionID="bc1c2ab0b1adcd0542e2efa06ea4576d">
  <xsd:schema xmlns:xsd="http://www.w3.org/2001/XMLSchema" xmlns:xs="http://www.w3.org/2001/XMLSchema" xmlns:p="http://schemas.microsoft.com/office/2006/metadata/properties" xmlns:ns2="7eb953f1-6501-4667-af99-6501d37dab87" xmlns:ns3="56e4a100-c40f-4b11-a94f-bdbbfb52b714" targetNamespace="http://schemas.microsoft.com/office/2006/metadata/properties" ma:root="true" ma:fieldsID="07d74ece537dc9a361d6db60d41b4b70" ns2:_="" ns3:_="">
    <xsd:import namespace="7eb953f1-6501-4667-af99-6501d37dab87"/>
    <xsd:import namespace="56e4a100-c40f-4b11-a94f-bdbbfb52b71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TaxCatchAll" minOccurs="0"/>
                <xsd:element ref="ns3:MediaServiceDateTaken" minOccurs="0"/>
                <xsd:element ref="ns3:MediaServiceGenerationTime" minOccurs="0"/>
                <xsd:element ref="ns3:MediaServiceEventHashCode" minOccurs="0"/>
                <xsd:element ref="ns3:MediaServiceOCR" minOccurs="0"/>
                <xsd:element ref="ns3:MediaServiceLocation" minOccurs="0"/>
                <xsd:element ref="ns3:MediaLengthInSeconds" minOccurs="0"/>
                <xsd:element ref="ns2:SharedWithUsers" minOccurs="0"/>
                <xsd:element ref="ns2:SharedWithDetail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b953f1-6501-4667-af99-6501d37dab8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3" nillable="true" ma:displayName="Taxonomy Catch All Column" ma:hidden="true" ma:list="{1f9af3a0-c212-4e5e-b746-71d4dbda90b5}" ma:internalName="TaxCatchAll" ma:showField="CatchAllData" ma:web="7eb953f1-6501-4667-af99-6501d37dab8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6e4a100-c40f-4b11-a94f-bdbbfb52b71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axCatchAll xmlns="7eb953f1-6501-4667-af99-6501d37dab87" xsi:nil="true"/>
    <_dlc_DocId xmlns="7eb953f1-6501-4667-af99-6501d37dab87">SQWYXXEHRUXX-601185687-587068</_dlc_DocId>
    <_dlc_DocIdUrl xmlns="7eb953f1-6501-4667-af99-6501d37dab87">
      <Url>https://omacolumbus.sharepoint.com/sites/k/_layouts/15/DocIdRedir.aspx?ID=SQWYXXEHRUXX-601185687-587068</Url>
      <Description>SQWYXXEHRUXX-601185687-587068</Description>
    </_dlc_DocIdUrl>
  </documentManagement>
</p:properties>
</file>

<file path=customXml/itemProps1.xml><?xml version="1.0" encoding="utf-8"?>
<ds:datastoreItem xmlns:ds="http://schemas.openxmlformats.org/officeDocument/2006/customXml" ds:itemID="{A6D52813-20AD-47CD-936D-03A442306EFD}">
  <ds:schemaRefs>
    <ds:schemaRef ds:uri="http://schemas.microsoft.com/sharepoint/v3/contenttype/forms"/>
  </ds:schemaRefs>
</ds:datastoreItem>
</file>

<file path=customXml/itemProps2.xml><?xml version="1.0" encoding="utf-8"?>
<ds:datastoreItem xmlns:ds="http://schemas.openxmlformats.org/officeDocument/2006/customXml" ds:itemID="{4A09C33A-C8A4-40E1-8317-C96E5B335520}">
  <ds:schemaRefs>
    <ds:schemaRef ds:uri="http://schemas.microsoft.com/sharepoint/events"/>
  </ds:schemaRefs>
</ds:datastoreItem>
</file>

<file path=customXml/itemProps3.xml><?xml version="1.0" encoding="utf-8"?>
<ds:datastoreItem xmlns:ds="http://schemas.openxmlformats.org/officeDocument/2006/customXml" ds:itemID="{A7539BD6-76ED-4F51-9F7D-7EC6A82E84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b953f1-6501-4667-af99-6501d37dab87"/>
    <ds:schemaRef ds:uri="56e4a100-c40f-4b11-a94f-bdbbfb52b7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6A95C7A-C23D-468F-891F-3247FB25F298}">
  <ds:schemaRefs>
    <ds:schemaRef ds:uri="http://schemas.microsoft.com/office/2006/metadata/properties"/>
    <ds:schemaRef ds:uri="http://schemas.microsoft.com/office/infopath/2007/PartnerControls"/>
    <ds:schemaRef ds:uri="7eb953f1-6501-4667-af99-6501d37dab87"/>
  </ds:schemaRefs>
</ds:datastoreItem>
</file>

<file path=docProps/app.xml><?xml version="1.0" encoding="utf-8"?>
<Properties xmlns="http://schemas.openxmlformats.org/officeDocument/2006/extended-properties" xmlns:vt="http://schemas.openxmlformats.org/officeDocument/2006/docPropsVTypes">
  <TotalTime>0</TotalTime>
  <Words>712</Words>
  <Application>Microsoft Office PowerPoint</Application>
  <PresentationFormat>Widescreen</PresentationFormat>
  <Paragraphs>44</Paragraphs>
  <Slides>8</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Retrospect</vt:lpstr>
      <vt:lpstr>WISE Pathways  Learning Community</vt:lpstr>
      <vt:lpstr>Employer Role In WISE Pathways</vt:lpstr>
      <vt:lpstr>Role Model Speakers</vt:lpstr>
      <vt:lpstr>Effective Practice: </vt:lpstr>
      <vt:lpstr>Curriculum Development and Contextualization</vt:lpstr>
      <vt:lpstr>Work-based Learning and Job Placements</vt:lpstr>
      <vt:lpstr>Effective Practice:</vt:lpstr>
      <vt:lpstr>Share your 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WISE Pathways  Learning Community</dc:title>
  <dc:creator>Kaci Roach</dc:creator>
  <cp:lastModifiedBy>Vickie Trivette</cp:lastModifiedBy>
  <cp:revision>1</cp:revision>
  <dcterms:created xsi:type="dcterms:W3CDTF">2022-10-31T17:41:22Z</dcterms:created>
  <dcterms:modified xsi:type="dcterms:W3CDTF">2024-07-18T17:00:36Z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0x010100ECD3F1486D9FC14796B3C7F7EA18B924</vt:lpwstr>
  </property>
  <property fmtid="{D5CDD505-2E9C-101B-9397-08002B2CF9AE}" pid="3" name="_dlc_DocIdItemGuid">
    <vt:lpwstr>039c520e-3aae-4ab7-8245-5d771593c7ee</vt:lpwstr>
  </property>
</Properties>
</file>