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sldIdLst>
    <p:sldId id="257" r:id="rId6"/>
    <p:sldId id="258" r:id="rId7"/>
    <p:sldId id="259" r:id="rId8"/>
    <p:sldId id="265" r:id="rId9"/>
    <p:sldId id="261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6E042-3691-445D-A1A5-F6FE9CC27AC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7EBB1-2CBF-428D-8DF0-3E0BD4454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2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0EDC-4C35-4201-8F66-AB2C6BC6890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A694-CF38-49CC-A6C8-1A69C95E51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8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0EDC-4C35-4201-8F66-AB2C6BC6890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A694-CF38-49CC-A6C8-1A69C95E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2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0EDC-4C35-4201-8F66-AB2C6BC6890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A694-CF38-49CC-A6C8-1A69C95E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0EDC-4C35-4201-8F66-AB2C6BC6890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A694-CF38-49CC-A6C8-1A69C95E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5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0EDC-4C35-4201-8F66-AB2C6BC6890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A694-CF38-49CC-A6C8-1A69C95E51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17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0EDC-4C35-4201-8F66-AB2C6BC6890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A694-CF38-49CC-A6C8-1A69C95E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0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0EDC-4C35-4201-8F66-AB2C6BC6890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A694-CF38-49CC-A6C8-1A69C95E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3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0EDC-4C35-4201-8F66-AB2C6BC6890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A694-CF38-49CC-A6C8-1A69C95E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5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0EDC-4C35-4201-8F66-AB2C6BC6890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A694-CF38-49CC-A6C8-1A69C95E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AD0EDC-4C35-4201-8F66-AB2C6BC6890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20A694-CF38-49CC-A6C8-1A69C95E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5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0EDC-4C35-4201-8F66-AB2C6BC6890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A694-CF38-49CC-A6C8-1A69C95E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9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AD0EDC-4C35-4201-8F66-AB2C6BC6890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20A694-CF38-49CC-A6C8-1A69C95E514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2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/>
              <a:t>WISE Pathways </a:t>
            </a:r>
            <a:br>
              <a:rPr lang="en-US"/>
            </a:br>
            <a:r>
              <a:rPr lang="en-US"/>
              <a:t>Learning Community</a:t>
            </a:r>
            <a:endParaRPr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Community Engagement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066800" y="344542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/>
              <a:t>Community Partner Role In WISE Pathways</a:t>
            </a:r>
            <a:endParaRPr dirty="0"/>
          </a:p>
        </p:txBody>
      </p:sp>
      <p:grpSp>
        <p:nvGrpSpPr>
          <p:cNvPr id="108" name="Google Shape;108;p2"/>
          <p:cNvGrpSpPr/>
          <p:nvPr/>
        </p:nvGrpSpPr>
        <p:grpSpPr>
          <a:xfrm>
            <a:off x="2502455" y="2072583"/>
            <a:ext cx="7247414" cy="4018319"/>
            <a:chOff x="1405492" y="2202"/>
            <a:chExt cx="7247414" cy="4018319"/>
          </a:xfrm>
        </p:grpSpPr>
        <p:sp>
          <p:nvSpPr>
            <p:cNvPr id="109" name="Google Shape;109;p2"/>
            <p:cNvSpPr/>
            <p:nvPr/>
          </p:nvSpPr>
          <p:spPr>
            <a:xfrm rot="10800000">
              <a:off x="1964070" y="2203"/>
              <a:ext cx="6688836" cy="1117155"/>
            </a:xfrm>
            <a:prstGeom prst="homePlate">
              <a:avLst>
                <a:gd name="adj" fmla="val 50000"/>
              </a:avLst>
            </a:prstGeom>
            <a:solidFill>
              <a:srgbClr val="E3831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2243359" y="2203"/>
              <a:ext cx="6409547" cy="1117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625" tIns="148575" rIns="277350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Participant Recruitment</a:t>
              </a: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05492" y="2202"/>
              <a:ext cx="1117155" cy="1117155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 rot="10800000">
              <a:off x="1964070" y="1452784"/>
              <a:ext cx="6688836" cy="1117155"/>
            </a:xfrm>
            <a:prstGeom prst="homePlate">
              <a:avLst>
                <a:gd name="adj" fmla="val 50000"/>
              </a:avLst>
            </a:prstGeom>
            <a:solidFill>
              <a:srgbClr val="E3831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2243359" y="1452784"/>
              <a:ext cx="6409547" cy="1117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625" tIns="148575" rIns="277350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 Support</a:t>
              </a:r>
              <a:endParaRPr lang="en-US" dirty="0"/>
            </a:p>
          </p:txBody>
        </p:sp>
        <p:sp>
          <p:nvSpPr>
            <p:cNvPr id="115" name="Google Shape;115;p2"/>
            <p:cNvSpPr/>
            <p:nvPr/>
          </p:nvSpPr>
          <p:spPr>
            <a:xfrm rot="10800000">
              <a:off x="1964070" y="2903366"/>
              <a:ext cx="6688836" cy="1117155"/>
            </a:xfrm>
            <a:prstGeom prst="homePlate">
              <a:avLst>
                <a:gd name="adj" fmla="val 50000"/>
              </a:avLst>
            </a:prstGeom>
            <a:solidFill>
              <a:srgbClr val="E3831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2243359" y="2903366"/>
              <a:ext cx="6409547" cy="1117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625" tIns="148575" rIns="277350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Follow Up Services</a:t>
              </a:r>
              <a:endParaRPr dirty="0"/>
            </a:p>
          </p:txBody>
        </p:sp>
      </p:grpSp>
      <p:sp>
        <p:nvSpPr>
          <p:cNvPr id="2" name="Google Shape;111;p2">
            <a:extLst>
              <a:ext uri="{FF2B5EF4-FFF2-40B4-BE49-F238E27FC236}">
                <a16:creationId xmlns:a16="http://schemas.microsoft.com/office/drawing/2014/main" id="{1781339F-9764-5E08-AA22-37E76C0AB9C0}"/>
              </a:ext>
            </a:extLst>
          </p:cNvPr>
          <p:cNvSpPr/>
          <p:nvPr/>
        </p:nvSpPr>
        <p:spPr>
          <a:xfrm>
            <a:off x="2534801" y="3523163"/>
            <a:ext cx="1117155" cy="111715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111;p2">
            <a:extLst>
              <a:ext uri="{FF2B5EF4-FFF2-40B4-BE49-F238E27FC236}">
                <a16:creationId xmlns:a16="http://schemas.microsoft.com/office/drawing/2014/main" id="{CC287AA9-9CD4-95C7-F722-B76CE9BD3A70}"/>
              </a:ext>
            </a:extLst>
          </p:cNvPr>
          <p:cNvSpPr/>
          <p:nvPr/>
        </p:nvSpPr>
        <p:spPr>
          <a:xfrm>
            <a:off x="2534801" y="4973742"/>
            <a:ext cx="1117155" cy="111715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Recruitment - Free people icons">
            <a:extLst>
              <a:ext uri="{FF2B5EF4-FFF2-40B4-BE49-F238E27FC236}">
                <a16:creationId xmlns:a16="http://schemas.microsoft.com/office/drawing/2014/main" id="{E12F055F-8867-7215-D081-04D78C63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54" y="2221352"/>
            <a:ext cx="775447" cy="77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pport - Free business icons">
            <a:extLst>
              <a:ext uri="{FF2B5EF4-FFF2-40B4-BE49-F238E27FC236}">
                <a16:creationId xmlns:a16="http://schemas.microsoft.com/office/drawing/2014/main" id="{2331831B-9C7B-8189-F39A-60180A5B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51" y="3682810"/>
            <a:ext cx="797859" cy="7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change - Free arrows icons">
            <a:extLst>
              <a:ext uri="{FF2B5EF4-FFF2-40B4-BE49-F238E27FC236}">
                <a16:creationId xmlns:a16="http://schemas.microsoft.com/office/drawing/2014/main" id="{5017EF75-3C8B-78EF-7A31-FA5B4A74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06" y="5187178"/>
            <a:ext cx="690282" cy="69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/>
              <a:t>Participant Recruitment </a:t>
            </a:r>
            <a:endParaRPr dirty="0"/>
          </a:p>
        </p:txBody>
      </p:sp>
      <p:sp>
        <p:nvSpPr>
          <p:cNvPr id="124" name="Google Shape;124;p3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b="1" dirty="0"/>
              <a:t>Method</a:t>
            </a:r>
            <a:r>
              <a:rPr lang="en-US" dirty="0"/>
              <a:t>: Community-based organizations serve as trusted voices in the community- especially for already marginalized groups. Identifying aligned community partners can support recruitment efforts through providing connection. If you are piloting your program- running WISE Pathways in partnership with the community-based organization can help to build momentum. </a:t>
            </a:r>
          </a:p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b="1" dirty="0"/>
              <a:t>Best Practices: 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b="1" dirty="0"/>
              <a:t> </a:t>
            </a:r>
            <a:r>
              <a:rPr lang="en-US" dirty="0"/>
              <a:t>Adapt WISE Pathway curriculum to address the needs of the audience</a:t>
            </a: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 Identify partners with similar goals and service populations</a:t>
            </a: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 Find ways to create mutual benefit for partnerships</a:t>
            </a: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b="1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0C31AC2-6141-50BA-311E-A84E95BB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55" y="579441"/>
            <a:ext cx="10134439" cy="1022610"/>
          </a:xfrm>
        </p:spPr>
        <p:txBody>
          <a:bodyPr>
            <a:noAutofit/>
          </a:bodyPr>
          <a:lstStyle/>
          <a:p>
            <a:r>
              <a:rPr lang="en-US" sz="3200" dirty="0"/>
              <a:t>Case Study- Lorain County Community College and Achievement through Career &amp; Education Success (ACES)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DB8E82-3536-8CA9-E682-550DFC427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151" y="2396798"/>
            <a:ext cx="5129123" cy="3212536"/>
          </a:xfrm>
        </p:spPr>
        <p:txBody>
          <a:bodyPr>
            <a:normAutofit/>
          </a:bodyPr>
          <a:lstStyle/>
          <a:p>
            <a:r>
              <a:rPr lang="en-US" dirty="0"/>
              <a:t>Participants included high school juniors and seniors, and recent graduates</a:t>
            </a:r>
          </a:p>
          <a:p>
            <a:r>
              <a:rPr lang="en-US" dirty="0"/>
              <a:t>100% of participants earned a Certified Manufacturing Associate credential from </a:t>
            </a:r>
            <a:r>
              <a:rPr lang="en-US" dirty="0" err="1"/>
              <a:t>ToolingU</a:t>
            </a:r>
            <a:endParaRPr lang="en-US" dirty="0"/>
          </a:p>
          <a:p>
            <a:r>
              <a:rPr lang="en-US" dirty="0"/>
              <a:t>HHW Ohio is working with the Lorain County Manufacturing Sector Partnership to organize summer internships and work experiences for program completers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C730CC-6DD8-CD7C-E6AE-3ADE3E62C5DC}"/>
              </a:ext>
            </a:extLst>
          </p:cNvPr>
          <p:cNvGrpSpPr/>
          <p:nvPr/>
        </p:nvGrpSpPr>
        <p:grpSpPr>
          <a:xfrm>
            <a:off x="6442692" y="1831147"/>
            <a:ext cx="5241746" cy="4471326"/>
            <a:chOff x="6263398" y="1807233"/>
            <a:chExt cx="5241746" cy="447132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4B86212-71DC-9E0D-F89D-3C028B3CA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61"/>
            <a:stretch/>
          </p:blipFill>
          <p:spPr bwMode="auto">
            <a:xfrm>
              <a:off x="8194670" y="3810988"/>
              <a:ext cx="3310474" cy="246757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AF6C3C1-B383-F56F-271B-FB61B019C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398" y="1807233"/>
              <a:ext cx="3271326" cy="218088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809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/>
              <a:t>Program Support </a:t>
            </a:r>
            <a:endParaRPr dirty="0"/>
          </a:p>
        </p:txBody>
      </p:sp>
      <p:sp>
        <p:nvSpPr>
          <p:cNvPr id="137" name="Google Shape;137;p5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b="1" dirty="0"/>
              <a:t>Method: </a:t>
            </a:r>
            <a:r>
              <a:rPr lang="en-US" dirty="0"/>
              <a:t>Community-based organizations can provide program support and wrap around services to participants. Depending on the needs of your participants program support can include follow-along case management, transportation assistance, childcare, or meals. Additionally, community-based organizations can deliver custom content including financial literacy/planning, mental health, or sexual harassment/legal council. </a:t>
            </a:r>
          </a:p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b="1"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b="1" dirty="0"/>
              <a:t>Best Practices: 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 Identify needs of participants before the start of the program to determine which services would be most helpful</a:t>
            </a: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 Work with community-based partners to determine if it is possible to braid funding/co-count participants for grants </a:t>
            </a: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AFD6-63FE-1498-A79F-1846466B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Services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BFDD-DF68-F03F-A959-3F887C70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b="1" dirty="0"/>
              <a:t>Method: </a:t>
            </a:r>
            <a:r>
              <a:rPr lang="en-US" dirty="0"/>
              <a:t>The goal of WISE Pathways is to provide a warm handoff for each participant to help them on their next step. Many times participants will be ready to enter into education, training or employment- but sometimes they might require additional support. Community-based partners can help provide follow up services for those participants who need additional help. Common partners include ASPIRE, ODJFS/OMJ, mental health service providers, and Community Action Agencies. </a:t>
            </a:r>
          </a:p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n-US" b="1"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b="1" dirty="0"/>
              <a:t>Best Practices: </a:t>
            </a:r>
            <a:endParaRPr lang="en-US"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 Work with participants throughout WISE Pathways to determine what additional needs they might have. </a:t>
            </a: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 Bring in partners before graduation to facilitate an in person meeting. </a:t>
            </a: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Work with partners to identify any eligibility requirements and solve for those before the end of the program.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8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Share your story</a:t>
            </a: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/>
              <a:t> How have you partnered with community-based organizations? </a:t>
            </a:r>
            <a:endParaRPr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/>
              <a:t> Who are partners in your community that you can engage? How might they support your program?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3F1486D9FC14796B3C7F7EA18B924" ma:contentTypeVersion="18" ma:contentTypeDescription="Create a new document." ma:contentTypeScope="" ma:versionID="bc1c2ab0b1adcd0542e2efa06ea4576d">
  <xsd:schema xmlns:xsd="http://www.w3.org/2001/XMLSchema" xmlns:xs="http://www.w3.org/2001/XMLSchema" xmlns:p="http://schemas.microsoft.com/office/2006/metadata/properties" xmlns:ns2="7eb953f1-6501-4667-af99-6501d37dab87" xmlns:ns3="56e4a100-c40f-4b11-a94f-bdbbfb52b714" targetNamespace="http://schemas.microsoft.com/office/2006/metadata/properties" ma:root="true" ma:fieldsID="07d74ece537dc9a361d6db60d41b4b70" ns2:_="" ns3:_="">
    <xsd:import namespace="7eb953f1-6501-4667-af99-6501d37dab87"/>
    <xsd:import namespace="56e4a100-c40f-4b11-a94f-bdbbfb52b7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953f1-6501-4667-af99-6501d37dab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1f9af3a0-c212-4e5e-b746-71d4dbda90b5}" ma:internalName="TaxCatchAll" ma:showField="CatchAllData" ma:web="7eb953f1-6501-4667-af99-6501d37dab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4a100-c40f-4b11-a94f-bdbbfb52b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b953f1-6501-4667-af99-6501d37dab87" xsi:nil="true"/>
    <_dlc_DocId xmlns="7eb953f1-6501-4667-af99-6501d37dab87">SQWYXXEHRUXX-601185687-587067</_dlc_DocId>
    <_dlc_DocIdUrl xmlns="7eb953f1-6501-4667-af99-6501d37dab87">
      <Url>https://omacolumbus.sharepoint.com/sites/k/_layouts/15/DocIdRedir.aspx?ID=SQWYXXEHRUXX-601185687-587067</Url>
      <Description>SQWYXXEHRUXX-601185687-587067</Description>
    </_dlc_DocIdUrl>
  </documentManagement>
</p:properties>
</file>

<file path=customXml/itemProps1.xml><?xml version="1.0" encoding="utf-8"?>
<ds:datastoreItem xmlns:ds="http://schemas.openxmlformats.org/officeDocument/2006/customXml" ds:itemID="{CB1E3756-9BF7-4C40-8A8A-17A30DA4EF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7F5502-8F63-4234-8D02-406060DED34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809E85B-359C-46A7-BB56-C4A639218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953f1-6501-4667-af99-6501d37dab87"/>
    <ds:schemaRef ds:uri="56e4a100-c40f-4b11-a94f-bdbbfb52b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F164DD9-0986-4E50-9A12-5FC403DAF5C8}">
  <ds:schemaRefs>
    <ds:schemaRef ds:uri="http://schemas.microsoft.com/office/2006/metadata/properties"/>
    <ds:schemaRef ds:uri="http://schemas.microsoft.com/office/infopath/2007/PartnerControls"/>
    <ds:schemaRef ds:uri="7eb953f1-6501-4667-af99-6501d37dab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</TotalTime>
  <Words>437</Words>
  <Application>Microsoft Office PowerPoint</Application>
  <PresentationFormat>Widescreen</PresentationFormat>
  <Paragraphs>33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WISE Pathways  Learning Community</vt:lpstr>
      <vt:lpstr>Community Partner Role In WISE Pathways</vt:lpstr>
      <vt:lpstr>Participant Recruitment </vt:lpstr>
      <vt:lpstr>Case Study- Lorain County Community College and Achievement through Career &amp; Education Success (ACES) </vt:lpstr>
      <vt:lpstr>Program Support </vt:lpstr>
      <vt:lpstr>Follow Up Services </vt:lpstr>
      <vt:lpstr>Share your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WISE Pathways  Learning Community</dc:title>
  <dc:creator>Kaci Roach</dc:creator>
  <cp:lastModifiedBy>Vickie Trivette</cp:lastModifiedBy>
  <cp:revision>1</cp:revision>
  <dcterms:created xsi:type="dcterms:W3CDTF">2023-03-06T18:07:22Z</dcterms:created>
  <dcterms:modified xsi:type="dcterms:W3CDTF">2024-07-18T16:58:09Z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0x010100ECD3F1486D9FC14796B3C7F7EA18B924</vt:lpwstr>
  </property>
  <property fmtid="{D5CDD505-2E9C-101B-9397-08002B2CF9AE}" pid="3" name="_dlc_DocIdItemGuid">
    <vt:lpwstr>eccb20dc-0106-4b68-9683-de5af0b22687</vt:lpwstr>
  </property>
</Properties>
</file>