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5"/>
  </p:sldMasterIdLst>
  <p:notesMasterIdLst>
    <p:notesMasterId r:id="rId20"/>
  </p:notesMasterIdLst>
  <p:sldIdLst>
    <p:sldId id="256" r:id="rId6"/>
    <p:sldId id="260" r:id="rId7"/>
    <p:sldId id="261" r:id="rId8"/>
    <p:sldId id="305" r:id="rId9"/>
    <p:sldId id="263" r:id="rId10"/>
    <p:sldId id="264" r:id="rId11"/>
    <p:sldId id="313" r:id="rId12"/>
    <p:sldId id="513" r:id="rId13"/>
    <p:sldId id="514" r:id="rId14"/>
    <p:sldId id="519" r:id="rId15"/>
    <p:sldId id="515" r:id="rId16"/>
    <p:sldId id="516" r:id="rId17"/>
    <p:sldId id="517" r:id="rId18"/>
    <p:sldId id="520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7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2426AF-7A81-4F22-9BB8-1E0055CF253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6D4BC80-5AE5-413E-A343-9B4ECAEB46FF}">
      <dgm:prSet phldrT="[Text]"/>
      <dgm:spPr/>
      <dgm:t>
        <a:bodyPr/>
        <a:lstStyle/>
        <a:p>
          <a:r>
            <a:rPr lang="en-US" dirty="0"/>
            <a:t>Expanded Modules</a:t>
          </a:r>
        </a:p>
      </dgm:t>
    </dgm:pt>
    <dgm:pt modelId="{C9CC6244-75AE-4E6A-9796-809AD5C5A51D}" type="parTrans" cxnId="{D3C70210-B259-42C6-AF16-6945151FACB5}">
      <dgm:prSet/>
      <dgm:spPr/>
      <dgm:t>
        <a:bodyPr/>
        <a:lstStyle/>
        <a:p>
          <a:endParaRPr lang="en-US"/>
        </a:p>
      </dgm:t>
    </dgm:pt>
    <dgm:pt modelId="{315E8F6A-FC57-4B2A-9DB7-F38336E16A69}" type="sibTrans" cxnId="{D3C70210-B259-42C6-AF16-6945151FACB5}">
      <dgm:prSet/>
      <dgm:spPr/>
      <dgm:t>
        <a:bodyPr/>
        <a:lstStyle/>
        <a:p>
          <a:endParaRPr lang="en-US"/>
        </a:p>
      </dgm:t>
    </dgm:pt>
    <dgm:pt modelId="{9F1BA497-051C-4C32-A8C2-3744AF4D43F8}">
      <dgm:prSet phldrT="[Text]"/>
      <dgm:spPr/>
      <dgm:t>
        <a:bodyPr/>
        <a:lstStyle/>
        <a:p>
          <a:r>
            <a:rPr lang="en-US" dirty="0"/>
            <a:t>New Industries</a:t>
          </a:r>
        </a:p>
      </dgm:t>
    </dgm:pt>
    <dgm:pt modelId="{EB77D018-BB00-484C-A30E-AC8D92FE38DD}" type="parTrans" cxnId="{0652A800-9046-4FC6-A07D-EC00FC63E310}">
      <dgm:prSet/>
      <dgm:spPr/>
      <dgm:t>
        <a:bodyPr/>
        <a:lstStyle/>
        <a:p>
          <a:endParaRPr lang="en-US"/>
        </a:p>
      </dgm:t>
    </dgm:pt>
    <dgm:pt modelId="{265FAB4D-93D6-49D8-B1AA-8D53A160A3A7}" type="sibTrans" cxnId="{0652A800-9046-4FC6-A07D-EC00FC63E310}">
      <dgm:prSet/>
      <dgm:spPr/>
      <dgm:t>
        <a:bodyPr/>
        <a:lstStyle/>
        <a:p>
          <a:endParaRPr lang="en-US"/>
        </a:p>
      </dgm:t>
    </dgm:pt>
    <dgm:pt modelId="{28023FB0-A03F-419A-84C7-1789891BAEC0}">
      <dgm:prSet phldrT="[Text]"/>
      <dgm:spPr/>
      <dgm:t>
        <a:bodyPr/>
        <a:lstStyle/>
        <a:p>
          <a:r>
            <a:rPr lang="en-US" dirty="0"/>
            <a:t>Military Family/ Vet Curriculum</a:t>
          </a:r>
        </a:p>
      </dgm:t>
    </dgm:pt>
    <dgm:pt modelId="{B454B1A2-6299-473A-98A9-E2218BE49EF4}" type="parTrans" cxnId="{9A89BFC3-1185-4E78-BCAE-FDCC93D5CE37}">
      <dgm:prSet/>
      <dgm:spPr/>
      <dgm:t>
        <a:bodyPr/>
        <a:lstStyle/>
        <a:p>
          <a:endParaRPr lang="en-US"/>
        </a:p>
      </dgm:t>
    </dgm:pt>
    <dgm:pt modelId="{062C4AA0-D509-4933-8841-B585C52B214E}" type="sibTrans" cxnId="{9A89BFC3-1185-4E78-BCAE-FDCC93D5CE37}">
      <dgm:prSet/>
      <dgm:spPr/>
      <dgm:t>
        <a:bodyPr/>
        <a:lstStyle/>
        <a:p>
          <a:endParaRPr lang="en-US"/>
        </a:p>
      </dgm:t>
    </dgm:pt>
    <dgm:pt modelId="{22715755-3976-4B91-BA30-6D40A0E4CA23}">
      <dgm:prSet phldrT="[Text]"/>
      <dgm:spPr/>
      <dgm:t>
        <a:bodyPr/>
        <a:lstStyle/>
        <a:p>
          <a:r>
            <a:rPr lang="en-US" dirty="0"/>
            <a:t>Additional Certificate Integration</a:t>
          </a:r>
        </a:p>
      </dgm:t>
    </dgm:pt>
    <dgm:pt modelId="{37C37E48-B1CD-4A81-B323-A701354E72FC}" type="parTrans" cxnId="{957C8400-DE5B-4BF7-BC2C-1FC272D37B69}">
      <dgm:prSet/>
      <dgm:spPr/>
      <dgm:t>
        <a:bodyPr/>
        <a:lstStyle/>
        <a:p>
          <a:endParaRPr lang="en-US"/>
        </a:p>
      </dgm:t>
    </dgm:pt>
    <dgm:pt modelId="{1A9CE9DB-1089-4B78-8ABE-857318C3D612}" type="sibTrans" cxnId="{957C8400-DE5B-4BF7-BC2C-1FC272D37B69}">
      <dgm:prSet/>
      <dgm:spPr/>
      <dgm:t>
        <a:bodyPr/>
        <a:lstStyle/>
        <a:p>
          <a:endParaRPr lang="en-US"/>
        </a:p>
      </dgm:t>
    </dgm:pt>
    <dgm:pt modelId="{40424547-40AF-4EE3-A4BD-DFB673C5D1BA}">
      <dgm:prSet phldrT="[Text]"/>
      <dgm:spPr/>
      <dgm:t>
        <a:bodyPr/>
        <a:lstStyle/>
        <a:p>
          <a:r>
            <a:rPr lang="en-US" dirty="0"/>
            <a:t>New Modes of Delivery</a:t>
          </a:r>
        </a:p>
      </dgm:t>
    </dgm:pt>
    <dgm:pt modelId="{5859AC41-701B-4B7A-B781-E9587D156993}" type="parTrans" cxnId="{EB571C1F-DDDC-4CCF-9285-E57C4AF3CFA6}">
      <dgm:prSet/>
      <dgm:spPr/>
      <dgm:t>
        <a:bodyPr/>
        <a:lstStyle/>
        <a:p>
          <a:endParaRPr lang="en-US"/>
        </a:p>
      </dgm:t>
    </dgm:pt>
    <dgm:pt modelId="{4872CDD1-ECC7-4347-BAFE-163D7629B7E2}" type="sibTrans" cxnId="{EB571C1F-DDDC-4CCF-9285-E57C4AF3CFA6}">
      <dgm:prSet/>
      <dgm:spPr/>
      <dgm:t>
        <a:bodyPr/>
        <a:lstStyle/>
        <a:p>
          <a:endParaRPr lang="en-US"/>
        </a:p>
      </dgm:t>
    </dgm:pt>
    <dgm:pt modelId="{5030D776-173E-4267-8DE4-459FB5EAB703}" type="pres">
      <dgm:prSet presAssocID="{FF2426AF-7A81-4F22-9BB8-1E0055CF2534}" presName="CompostProcess" presStyleCnt="0">
        <dgm:presLayoutVars>
          <dgm:dir/>
          <dgm:resizeHandles val="exact"/>
        </dgm:presLayoutVars>
      </dgm:prSet>
      <dgm:spPr/>
    </dgm:pt>
    <dgm:pt modelId="{77210D85-2C53-47FE-9E7F-CCB3C360CB0E}" type="pres">
      <dgm:prSet presAssocID="{FF2426AF-7A81-4F22-9BB8-1E0055CF2534}" presName="arrow" presStyleLbl="bgShp" presStyleIdx="0" presStyleCnt="1"/>
      <dgm:spPr/>
    </dgm:pt>
    <dgm:pt modelId="{A1F9FD1B-7615-4025-BBAE-2D27EEABDFC5}" type="pres">
      <dgm:prSet presAssocID="{FF2426AF-7A81-4F22-9BB8-1E0055CF2534}" presName="linearProcess" presStyleCnt="0"/>
      <dgm:spPr/>
    </dgm:pt>
    <dgm:pt modelId="{EBFED424-F8DE-400A-A874-632829385B22}" type="pres">
      <dgm:prSet presAssocID="{D6D4BC80-5AE5-413E-A343-9B4ECAEB46FF}" presName="textNode" presStyleLbl="node1" presStyleIdx="0" presStyleCnt="5">
        <dgm:presLayoutVars>
          <dgm:bulletEnabled val="1"/>
        </dgm:presLayoutVars>
      </dgm:prSet>
      <dgm:spPr/>
    </dgm:pt>
    <dgm:pt modelId="{05DA49BD-C20C-4209-AFAA-80CC5019D651}" type="pres">
      <dgm:prSet presAssocID="{315E8F6A-FC57-4B2A-9DB7-F38336E16A69}" presName="sibTrans" presStyleCnt="0"/>
      <dgm:spPr/>
    </dgm:pt>
    <dgm:pt modelId="{07D8CC20-190C-4DC6-B190-872A349D2707}" type="pres">
      <dgm:prSet presAssocID="{9F1BA497-051C-4C32-A8C2-3744AF4D43F8}" presName="textNode" presStyleLbl="node1" presStyleIdx="1" presStyleCnt="5">
        <dgm:presLayoutVars>
          <dgm:bulletEnabled val="1"/>
        </dgm:presLayoutVars>
      </dgm:prSet>
      <dgm:spPr/>
    </dgm:pt>
    <dgm:pt modelId="{AA0EC533-CC86-4E29-9C2E-358C5E876C0A}" type="pres">
      <dgm:prSet presAssocID="{265FAB4D-93D6-49D8-B1AA-8D53A160A3A7}" presName="sibTrans" presStyleCnt="0"/>
      <dgm:spPr/>
    </dgm:pt>
    <dgm:pt modelId="{989A4EA8-B939-487B-A70A-EC1B249B7690}" type="pres">
      <dgm:prSet presAssocID="{28023FB0-A03F-419A-84C7-1789891BAEC0}" presName="textNode" presStyleLbl="node1" presStyleIdx="2" presStyleCnt="5">
        <dgm:presLayoutVars>
          <dgm:bulletEnabled val="1"/>
        </dgm:presLayoutVars>
      </dgm:prSet>
      <dgm:spPr/>
    </dgm:pt>
    <dgm:pt modelId="{C8DB0BC7-B01A-4047-9576-D67EBCBB18A5}" type="pres">
      <dgm:prSet presAssocID="{062C4AA0-D509-4933-8841-B585C52B214E}" presName="sibTrans" presStyleCnt="0"/>
      <dgm:spPr/>
    </dgm:pt>
    <dgm:pt modelId="{E5A0237F-050B-4877-AF86-764BDD0A5618}" type="pres">
      <dgm:prSet presAssocID="{22715755-3976-4B91-BA30-6D40A0E4CA23}" presName="textNode" presStyleLbl="node1" presStyleIdx="3" presStyleCnt="5">
        <dgm:presLayoutVars>
          <dgm:bulletEnabled val="1"/>
        </dgm:presLayoutVars>
      </dgm:prSet>
      <dgm:spPr/>
    </dgm:pt>
    <dgm:pt modelId="{FCFFB9DF-29AB-4B9D-9397-BA228256BB67}" type="pres">
      <dgm:prSet presAssocID="{1A9CE9DB-1089-4B78-8ABE-857318C3D612}" presName="sibTrans" presStyleCnt="0"/>
      <dgm:spPr/>
    </dgm:pt>
    <dgm:pt modelId="{403DB856-118B-463E-A148-191D64E679C3}" type="pres">
      <dgm:prSet presAssocID="{40424547-40AF-4EE3-A4BD-DFB673C5D1BA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957C8400-DE5B-4BF7-BC2C-1FC272D37B69}" srcId="{FF2426AF-7A81-4F22-9BB8-1E0055CF2534}" destId="{22715755-3976-4B91-BA30-6D40A0E4CA23}" srcOrd="3" destOrd="0" parTransId="{37C37E48-B1CD-4A81-B323-A701354E72FC}" sibTransId="{1A9CE9DB-1089-4B78-8ABE-857318C3D612}"/>
    <dgm:cxn modelId="{0652A800-9046-4FC6-A07D-EC00FC63E310}" srcId="{FF2426AF-7A81-4F22-9BB8-1E0055CF2534}" destId="{9F1BA497-051C-4C32-A8C2-3744AF4D43F8}" srcOrd="1" destOrd="0" parTransId="{EB77D018-BB00-484C-A30E-AC8D92FE38DD}" sibTransId="{265FAB4D-93D6-49D8-B1AA-8D53A160A3A7}"/>
    <dgm:cxn modelId="{D3C70210-B259-42C6-AF16-6945151FACB5}" srcId="{FF2426AF-7A81-4F22-9BB8-1E0055CF2534}" destId="{D6D4BC80-5AE5-413E-A343-9B4ECAEB46FF}" srcOrd="0" destOrd="0" parTransId="{C9CC6244-75AE-4E6A-9796-809AD5C5A51D}" sibTransId="{315E8F6A-FC57-4B2A-9DB7-F38336E16A69}"/>
    <dgm:cxn modelId="{BBBAC811-85AF-40AC-A3FA-36AEE446B77E}" type="presOf" srcId="{40424547-40AF-4EE3-A4BD-DFB673C5D1BA}" destId="{403DB856-118B-463E-A148-191D64E679C3}" srcOrd="0" destOrd="0" presId="urn:microsoft.com/office/officeart/2005/8/layout/hProcess9"/>
    <dgm:cxn modelId="{EB571C1F-DDDC-4CCF-9285-E57C4AF3CFA6}" srcId="{FF2426AF-7A81-4F22-9BB8-1E0055CF2534}" destId="{40424547-40AF-4EE3-A4BD-DFB673C5D1BA}" srcOrd="4" destOrd="0" parTransId="{5859AC41-701B-4B7A-B781-E9587D156993}" sibTransId="{4872CDD1-ECC7-4347-BAFE-163D7629B7E2}"/>
    <dgm:cxn modelId="{77ADF633-1A01-446B-A304-C0AD2BD00925}" type="presOf" srcId="{22715755-3976-4B91-BA30-6D40A0E4CA23}" destId="{E5A0237F-050B-4877-AF86-764BDD0A5618}" srcOrd="0" destOrd="0" presId="urn:microsoft.com/office/officeart/2005/8/layout/hProcess9"/>
    <dgm:cxn modelId="{FDB0936D-0C47-45BF-AD5C-CBE32309D3E8}" type="presOf" srcId="{FF2426AF-7A81-4F22-9BB8-1E0055CF2534}" destId="{5030D776-173E-4267-8DE4-459FB5EAB703}" srcOrd="0" destOrd="0" presId="urn:microsoft.com/office/officeart/2005/8/layout/hProcess9"/>
    <dgm:cxn modelId="{9A89BFC3-1185-4E78-BCAE-FDCC93D5CE37}" srcId="{FF2426AF-7A81-4F22-9BB8-1E0055CF2534}" destId="{28023FB0-A03F-419A-84C7-1789891BAEC0}" srcOrd="2" destOrd="0" parTransId="{B454B1A2-6299-473A-98A9-E2218BE49EF4}" sibTransId="{062C4AA0-D509-4933-8841-B585C52B214E}"/>
    <dgm:cxn modelId="{E71933CA-4AEF-4B4D-91F8-13E95A050D25}" type="presOf" srcId="{28023FB0-A03F-419A-84C7-1789891BAEC0}" destId="{989A4EA8-B939-487B-A70A-EC1B249B7690}" srcOrd="0" destOrd="0" presId="urn:microsoft.com/office/officeart/2005/8/layout/hProcess9"/>
    <dgm:cxn modelId="{2A0B6DDA-EDCD-47DB-ADCC-85003C58CE42}" type="presOf" srcId="{D6D4BC80-5AE5-413E-A343-9B4ECAEB46FF}" destId="{EBFED424-F8DE-400A-A874-632829385B22}" srcOrd="0" destOrd="0" presId="urn:microsoft.com/office/officeart/2005/8/layout/hProcess9"/>
    <dgm:cxn modelId="{7D4A53FB-8052-4A7F-AC39-D4ED73BB8387}" type="presOf" srcId="{9F1BA497-051C-4C32-A8C2-3744AF4D43F8}" destId="{07D8CC20-190C-4DC6-B190-872A349D2707}" srcOrd="0" destOrd="0" presId="urn:microsoft.com/office/officeart/2005/8/layout/hProcess9"/>
    <dgm:cxn modelId="{097B1BAD-F260-4AAB-9805-C58189C51B41}" type="presParOf" srcId="{5030D776-173E-4267-8DE4-459FB5EAB703}" destId="{77210D85-2C53-47FE-9E7F-CCB3C360CB0E}" srcOrd="0" destOrd="0" presId="urn:microsoft.com/office/officeart/2005/8/layout/hProcess9"/>
    <dgm:cxn modelId="{75C139E8-7115-4008-BBE6-2451ECDC2A80}" type="presParOf" srcId="{5030D776-173E-4267-8DE4-459FB5EAB703}" destId="{A1F9FD1B-7615-4025-BBAE-2D27EEABDFC5}" srcOrd="1" destOrd="0" presId="urn:microsoft.com/office/officeart/2005/8/layout/hProcess9"/>
    <dgm:cxn modelId="{98B438C9-F5CC-4EB2-BC35-D404E3F0597F}" type="presParOf" srcId="{A1F9FD1B-7615-4025-BBAE-2D27EEABDFC5}" destId="{EBFED424-F8DE-400A-A874-632829385B22}" srcOrd="0" destOrd="0" presId="urn:microsoft.com/office/officeart/2005/8/layout/hProcess9"/>
    <dgm:cxn modelId="{9DC67611-A51D-4E2D-8C12-9F62260E3ABD}" type="presParOf" srcId="{A1F9FD1B-7615-4025-BBAE-2D27EEABDFC5}" destId="{05DA49BD-C20C-4209-AFAA-80CC5019D651}" srcOrd="1" destOrd="0" presId="urn:microsoft.com/office/officeart/2005/8/layout/hProcess9"/>
    <dgm:cxn modelId="{AB488580-4C0D-476B-9B02-98E36D483F0A}" type="presParOf" srcId="{A1F9FD1B-7615-4025-BBAE-2D27EEABDFC5}" destId="{07D8CC20-190C-4DC6-B190-872A349D2707}" srcOrd="2" destOrd="0" presId="urn:microsoft.com/office/officeart/2005/8/layout/hProcess9"/>
    <dgm:cxn modelId="{57C898FE-E62D-48E2-AEB8-32BB01AAF0A4}" type="presParOf" srcId="{A1F9FD1B-7615-4025-BBAE-2D27EEABDFC5}" destId="{AA0EC533-CC86-4E29-9C2E-358C5E876C0A}" srcOrd="3" destOrd="0" presId="urn:microsoft.com/office/officeart/2005/8/layout/hProcess9"/>
    <dgm:cxn modelId="{A6C79060-7B69-404D-A12E-A565605BE489}" type="presParOf" srcId="{A1F9FD1B-7615-4025-BBAE-2D27EEABDFC5}" destId="{989A4EA8-B939-487B-A70A-EC1B249B7690}" srcOrd="4" destOrd="0" presId="urn:microsoft.com/office/officeart/2005/8/layout/hProcess9"/>
    <dgm:cxn modelId="{15094473-58B1-4523-98D2-B18BF3EE5839}" type="presParOf" srcId="{A1F9FD1B-7615-4025-BBAE-2D27EEABDFC5}" destId="{C8DB0BC7-B01A-4047-9576-D67EBCBB18A5}" srcOrd="5" destOrd="0" presId="urn:microsoft.com/office/officeart/2005/8/layout/hProcess9"/>
    <dgm:cxn modelId="{DD256BD0-FD5C-4057-9CB1-1A8AFD6BCDD3}" type="presParOf" srcId="{A1F9FD1B-7615-4025-BBAE-2D27EEABDFC5}" destId="{E5A0237F-050B-4877-AF86-764BDD0A5618}" srcOrd="6" destOrd="0" presId="urn:microsoft.com/office/officeart/2005/8/layout/hProcess9"/>
    <dgm:cxn modelId="{F865745D-9B2C-416E-A5A5-DB403C427E04}" type="presParOf" srcId="{A1F9FD1B-7615-4025-BBAE-2D27EEABDFC5}" destId="{FCFFB9DF-29AB-4B9D-9397-BA228256BB67}" srcOrd="7" destOrd="0" presId="urn:microsoft.com/office/officeart/2005/8/layout/hProcess9"/>
    <dgm:cxn modelId="{20DA5FEB-647E-48E6-9CE4-CB45489A545E}" type="presParOf" srcId="{A1F9FD1B-7615-4025-BBAE-2D27EEABDFC5}" destId="{403DB856-118B-463E-A148-191D64E679C3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210D85-2C53-47FE-9E7F-CCB3C360CB0E}">
      <dsp:nvSpPr>
        <dsp:cNvPr id="0" name=""/>
        <dsp:cNvSpPr/>
      </dsp:nvSpPr>
      <dsp:spPr>
        <a:xfrm>
          <a:off x="788669" y="0"/>
          <a:ext cx="8938260" cy="3203575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FED424-F8DE-400A-A874-632829385B22}">
      <dsp:nvSpPr>
        <dsp:cNvPr id="0" name=""/>
        <dsp:cNvSpPr/>
      </dsp:nvSpPr>
      <dsp:spPr>
        <a:xfrm>
          <a:off x="3768" y="961072"/>
          <a:ext cx="2012579" cy="128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Expanded Modules</a:t>
          </a:r>
        </a:p>
      </dsp:txBody>
      <dsp:txXfrm>
        <a:off x="66322" y="1023626"/>
        <a:ext cx="1887471" cy="1156322"/>
      </dsp:txXfrm>
    </dsp:sp>
    <dsp:sp modelId="{07D8CC20-190C-4DC6-B190-872A349D2707}">
      <dsp:nvSpPr>
        <dsp:cNvPr id="0" name=""/>
        <dsp:cNvSpPr/>
      </dsp:nvSpPr>
      <dsp:spPr>
        <a:xfrm>
          <a:off x="2127639" y="961072"/>
          <a:ext cx="2012579" cy="128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New Industries</a:t>
          </a:r>
        </a:p>
      </dsp:txBody>
      <dsp:txXfrm>
        <a:off x="2190193" y="1023626"/>
        <a:ext cx="1887471" cy="1156322"/>
      </dsp:txXfrm>
    </dsp:sp>
    <dsp:sp modelId="{989A4EA8-B939-487B-A70A-EC1B249B7690}">
      <dsp:nvSpPr>
        <dsp:cNvPr id="0" name=""/>
        <dsp:cNvSpPr/>
      </dsp:nvSpPr>
      <dsp:spPr>
        <a:xfrm>
          <a:off x="4251510" y="961072"/>
          <a:ext cx="2012579" cy="128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Military Family/ Vet Curriculum</a:t>
          </a:r>
        </a:p>
      </dsp:txBody>
      <dsp:txXfrm>
        <a:off x="4314064" y="1023626"/>
        <a:ext cx="1887471" cy="1156322"/>
      </dsp:txXfrm>
    </dsp:sp>
    <dsp:sp modelId="{E5A0237F-050B-4877-AF86-764BDD0A5618}">
      <dsp:nvSpPr>
        <dsp:cNvPr id="0" name=""/>
        <dsp:cNvSpPr/>
      </dsp:nvSpPr>
      <dsp:spPr>
        <a:xfrm>
          <a:off x="6375381" y="961072"/>
          <a:ext cx="2012579" cy="128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Additional Certificate Integration</a:t>
          </a:r>
        </a:p>
      </dsp:txBody>
      <dsp:txXfrm>
        <a:off x="6437935" y="1023626"/>
        <a:ext cx="1887471" cy="1156322"/>
      </dsp:txXfrm>
    </dsp:sp>
    <dsp:sp modelId="{403DB856-118B-463E-A148-191D64E679C3}">
      <dsp:nvSpPr>
        <dsp:cNvPr id="0" name=""/>
        <dsp:cNvSpPr/>
      </dsp:nvSpPr>
      <dsp:spPr>
        <a:xfrm>
          <a:off x="8499252" y="961072"/>
          <a:ext cx="2012579" cy="128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New Modes of Delivery</a:t>
          </a:r>
        </a:p>
      </dsp:txBody>
      <dsp:txXfrm>
        <a:off x="8561806" y="1023626"/>
        <a:ext cx="1887471" cy="11563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C81EDF-FE08-4F22-8AE3-F6B70C94CD67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00E141-CA6D-481B-AA57-AC4893094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890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4" name="Google Shape;204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Kaci will take it from here – what it does</a:t>
            </a:r>
            <a:endParaRPr dirty="0"/>
          </a:p>
        </p:txBody>
      </p:sp>
      <p:sp>
        <p:nvSpPr>
          <p:cNvPr id="205" name="Google Shape;205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8" name="Google Shape;228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29" name="Google Shape;229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56EC9-9C9B-4508-A388-C9F6E31F4719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55630-1FE4-495F-8764-22C5A0D3EC8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0142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56EC9-9C9B-4508-A388-C9F6E31F4719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55630-1FE4-495F-8764-22C5A0D3E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136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56EC9-9C9B-4508-A388-C9F6E31F4719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55630-1FE4-495F-8764-22C5A0D3E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966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_Slide_N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3649F6F8-9D16-0D41-84B8-A091CE3DF1B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Slide Number Placeholder 1">
            <a:extLst>
              <a:ext uri="{FF2B5EF4-FFF2-40B4-BE49-F238E27FC236}">
                <a16:creationId xmlns:a16="http://schemas.microsoft.com/office/drawing/2014/main" id="{D325DABF-9B32-1C4A-811E-42D504E8B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13326" y="6496313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B629B39-F939-5641-B80C-599A20EBD6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8AA84B0-BF32-B42B-A3B9-D2424DA36A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9776" y="1039308"/>
            <a:ext cx="7135983" cy="3385208"/>
          </a:xfrm>
        </p:spPr>
        <p:txBody>
          <a:bodyPr anchor="t" anchorCtr="0">
            <a:noAutofit/>
          </a:bodyPr>
          <a:lstStyle>
            <a:lvl1pPr>
              <a:lnSpc>
                <a:spcPct val="100000"/>
              </a:lnSpc>
              <a:defRPr sz="4400" b="1" i="0" cap="all" spc="100" baseline="0">
                <a:solidFill>
                  <a:schemeClr val="bg1"/>
                </a:solidFill>
                <a:latin typeface="Franklin Gothic Demi" panose="020B06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1BF58316-9DF7-F0E7-04D9-F6F6F558D0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8514" y="4697706"/>
            <a:ext cx="7135982" cy="1639178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EEBD204-A5B1-0DD2-23A7-A9E99B6EBF5E}"/>
              </a:ext>
            </a:extLst>
          </p:cNvPr>
          <p:cNvSpPr/>
          <p:nvPr userDrawn="1"/>
        </p:nvSpPr>
        <p:spPr>
          <a:xfrm>
            <a:off x="527" y="0"/>
            <a:ext cx="130885" cy="31735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123776-3BF8-DF4D-E00D-804168E0EB7A}"/>
              </a:ext>
            </a:extLst>
          </p:cNvPr>
          <p:cNvSpPr/>
          <p:nvPr userDrawn="1"/>
        </p:nvSpPr>
        <p:spPr>
          <a:xfrm>
            <a:off x="1794" y="3164810"/>
            <a:ext cx="129618" cy="3693190"/>
          </a:xfrm>
          <a:prstGeom prst="rect">
            <a:avLst/>
          </a:prstGeom>
          <a:solidFill>
            <a:srgbClr val="6EBE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00696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3414471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56EC9-9C9B-4508-A388-C9F6E31F4719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55630-1FE4-495F-8764-22C5A0D3E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319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56EC9-9C9B-4508-A388-C9F6E31F4719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55630-1FE4-495F-8764-22C5A0D3EC8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358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56EC9-9C9B-4508-A388-C9F6E31F4719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55630-1FE4-495F-8764-22C5A0D3E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116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56EC9-9C9B-4508-A388-C9F6E31F4719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55630-1FE4-495F-8764-22C5A0D3E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745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56EC9-9C9B-4508-A388-C9F6E31F4719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55630-1FE4-495F-8764-22C5A0D3E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002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56EC9-9C9B-4508-A388-C9F6E31F4719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55630-1FE4-495F-8764-22C5A0D3E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520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DB56EC9-9C9B-4508-A388-C9F6E31F4719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0F55630-1FE4-495F-8764-22C5A0D3E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239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56EC9-9C9B-4508-A388-C9F6E31F4719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55630-1FE4-495F-8764-22C5A0D3E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974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DB56EC9-9C9B-4508-A388-C9F6E31F4719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0F55630-1FE4-495F-8764-22C5A0D3EC8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3800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5C328-D579-F0CB-5F49-60CF67D017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Sustaining WISE Pathways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8406DC-9D36-73F0-9B42-5FAA8E54AD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OTN Learning Community 6.6.2023</a:t>
            </a:r>
          </a:p>
        </p:txBody>
      </p:sp>
    </p:spTree>
    <p:extLst>
      <p:ext uri="{BB962C8B-B14F-4D97-AF65-F5344CB8AC3E}">
        <p14:creationId xmlns:p14="http://schemas.microsoft.com/office/powerpoint/2010/main" val="3015425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7A077-6FEA-A9B5-B0BD-C760FA43F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Building the </a:t>
            </a:r>
            <a:br>
              <a:rPr lang="en-US" b="1" dirty="0"/>
            </a:br>
            <a:r>
              <a:rPr lang="en-US" b="1" dirty="0"/>
              <a:t>Case for </a:t>
            </a:r>
            <a:br>
              <a:rPr lang="en-US" b="1" dirty="0"/>
            </a:br>
            <a:r>
              <a:rPr lang="en-US" b="1" dirty="0"/>
              <a:t>WISE Pathways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83324-A1EE-261D-9A87-827F142736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Using data and storytelling are two of the best ways to build the case for WISE Pathways which leads to increased engagement and program sustainability.  </a:t>
            </a:r>
          </a:p>
          <a:p>
            <a:r>
              <a:rPr lang="en-US" dirty="0"/>
              <a:t>When building the case consider the following: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Develop data collection and utilization practices from the outset to measure impact.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Enrollment census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Attendance sheets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 and post-surveys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Follow up mechanisms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Capture participant stories and successes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Interviews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Feedback forms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Focus groups </a:t>
            </a:r>
          </a:p>
          <a:p>
            <a:pPr marL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267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CF96B-56B2-D92C-C110-B6E632ACD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Leveraging Community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760C83-2013-44B0-1645-9E639EED4F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Leveraging community assets can offset the cost of WISE Pathways cohorts. </a:t>
            </a:r>
          </a:p>
          <a:p>
            <a:r>
              <a:rPr lang="en-US" dirty="0"/>
              <a:t>Ways WISE Pathways programs have leveraged costs include: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Utilizing community spaces to host WISE Pathways such as libraries or community centers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Utilizing volunteers to help operate the program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Utilizing community outreach methods and partners to supplement marketing </a:t>
            </a:r>
          </a:p>
        </p:txBody>
      </p:sp>
    </p:spTree>
    <p:extLst>
      <p:ext uri="{BB962C8B-B14F-4D97-AF65-F5344CB8AC3E}">
        <p14:creationId xmlns:p14="http://schemas.microsoft.com/office/powerpoint/2010/main" val="3030048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20034-E1BD-7C7B-423D-9A56C69F8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Community-based Partnerships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ACEEE-8B76-DA15-5C84-D22C0E5BC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WISE Pathways is best delivered in partnership with community-based organizations who can provide resources and wrap-around supports to participants. Partnerships can also help to offset costs associated with WISE Pathways. </a:t>
            </a:r>
          </a:p>
          <a:p>
            <a:r>
              <a:rPr lang="en-US" dirty="0"/>
              <a:t>Ways partners have helped to offset program costs include: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Braiding grant funding to support the program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Providing facility space, printing, and supplies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Supporting recruitment efforts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Aligning supportive programs to help resource WISE Pathways participants </a:t>
            </a:r>
          </a:p>
        </p:txBody>
      </p:sp>
    </p:spTree>
    <p:extLst>
      <p:ext uri="{BB962C8B-B14F-4D97-AF65-F5344CB8AC3E}">
        <p14:creationId xmlns:p14="http://schemas.microsoft.com/office/powerpoint/2010/main" val="4228019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B023B-E25D-72EB-A8C1-983D962B1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Utilizing Employer Networks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836CB-B94B-39C4-824E-728513742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Employers and Industry Sector Partnerships are essential to the success of WISE Pathways. They help recruit Role Model Speakers, contextualize curriculum, and provide employment and apprenticeship opportunities. </a:t>
            </a:r>
          </a:p>
          <a:p>
            <a:r>
              <a:rPr lang="en-US" dirty="0"/>
              <a:t>Employers can also support the sustainability of WISE Pathways through: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Donating staff time to support the program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Offsetting program cost through contributions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Providing subject matter expertise to support planning efforts </a:t>
            </a:r>
          </a:p>
        </p:txBody>
      </p:sp>
    </p:spTree>
    <p:extLst>
      <p:ext uri="{BB962C8B-B14F-4D97-AF65-F5344CB8AC3E}">
        <p14:creationId xmlns:p14="http://schemas.microsoft.com/office/powerpoint/2010/main" val="14998193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7666768-3E8E-78DA-35E8-A115D029A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Aligning with Statewide and Regional Efforts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F58CFC9-1C1C-7F77-0C2A-67390E259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Leveraging local resources is critical to sustaining your WISE Pathways program. These efforts can be supplemented through statewide partnerships and aligning with regional initiatives. </a:t>
            </a:r>
          </a:p>
          <a:p>
            <a:r>
              <a:rPr lang="en-US" dirty="0"/>
              <a:t>Consider: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Identifying statewide and regional initiatives that you are already participating in which can support WISE Pathways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Convene partners to think through strategic alignments and identify potential opportunities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Continue to innovate on WISE Pathways to build new partnerships with regional industries and align with a wider-circle of partners </a:t>
            </a:r>
          </a:p>
        </p:txBody>
      </p:sp>
    </p:spTree>
    <p:extLst>
      <p:ext uri="{BB962C8B-B14F-4D97-AF65-F5344CB8AC3E}">
        <p14:creationId xmlns:p14="http://schemas.microsoft.com/office/powerpoint/2010/main" val="820790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4"/>
          <p:cNvSpPr txBox="1">
            <a:spLocks noGrp="1"/>
          </p:cNvSpPr>
          <p:nvPr>
            <p:ph type="title"/>
          </p:nvPr>
        </p:nvSpPr>
        <p:spPr>
          <a:xfrm>
            <a:off x="838200" y="764333"/>
            <a:ext cx="10515600" cy="994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18288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05F20"/>
              </a:buClr>
              <a:buSzPts val="4400"/>
              <a:buFont typeface="Calibri"/>
              <a:buNone/>
            </a:pPr>
            <a:r>
              <a:rPr lang="en-US" dirty="0"/>
              <a:t>About WISE Pathways</a:t>
            </a:r>
            <a:endParaRPr dirty="0"/>
          </a:p>
        </p:txBody>
      </p:sp>
      <p:sp>
        <p:nvSpPr>
          <p:cNvPr id="208" name="Google Shape;208;p4"/>
          <p:cNvSpPr txBox="1">
            <a:spLocks noGrp="1"/>
          </p:cNvSpPr>
          <p:nvPr>
            <p:ph idx="1"/>
          </p:nvPr>
        </p:nvSpPr>
        <p:spPr>
          <a:xfrm>
            <a:off x="838200" y="1477856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en-US"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dirty="0"/>
              <a:t>Originally developed to help women consider fast track training options that lead to good paying, in demand careers, with a focus on those where women remain significantly underrepresented. Designed to be easy to implement and customize to a region or industry sector, and for different audiences.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en-US"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dirty="0"/>
              <a:t>  </a:t>
            </a:r>
            <a:endParaRPr dirty="0"/>
          </a:p>
        </p:txBody>
      </p:sp>
      <p:grpSp>
        <p:nvGrpSpPr>
          <p:cNvPr id="209" name="Google Shape;209;p4"/>
          <p:cNvGrpSpPr/>
          <p:nvPr/>
        </p:nvGrpSpPr>
        <p:grpSpPr>
          <a:xfrm>
            <a:off x="838200" y="3032929"/>
            <a:ext cx="10424336" cy="3139868"/>
            <a:chOff x="0" y="292"/>
            <a:chExt cx="10424336" cy="3139868"/>
          </a:xfrm>
        </p:grpSpPr>
        <p:sp>
          <p:nvSpPr>
            <p:cNvPr id="210" name="Google Shape;210;p4"/>
            <p:cNvSpPr/>
            <p:nvPr/>
          </p:nvSpPr>
          <p:spPr>
            <a:xfrm rot="5400000">
              <a:off x="-135018" y="135310"/>
              <a:ext cx="900120" cy="630084"/>
            </a:xfrm>
            <a:prstGeom prst="chevron">
              <a:avLst>
                <a:gd name="adj" fmla="val 50000"/>
              </a:avLst>
            </a:prstGeom>
            <a:gradFill>
              <a:gsLst>
                <a:gs pos="0">
                  <a:schemeClr val="lt1"/>
                </a:gs>
                <a:gs pos="50000">
                  <a:schemeClr val="lt1"/>
                </a:gs>
                <a:gs pos="100000">
                  <a:srgbClr val="E1E1E1"/>
                </a:gs>
              </a:gsLst>
              <a:lin ang="5400000" scaled="0"/>
            </a:gradFill>
            <a:ln w="9525" cap="flat" cmpd="sng">
              <a:solidFill>
                <a:srgbClr val="3A66B1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57150" dist="19050" dir="5400000" algn="ctr" rotWithShape="0">
                <a:srgbClr val="000000">
                  <a:alpha val="62745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1" name="Google Shape;211;p4"/>
            <p:cNvSpPr txBox="1"/>
            <p:nvPr/>
          </p:nvSpPr>
          <p:spPr>
            <a:xfrm>
              <a:off x="0" y="315334"/>
              <a:ext cx="630084" cy="27003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775" tIns="10775" rIns="10775" bIns="107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Calibri"/>
                <a:buNone/>
              </a:pPr>
              <a:endParaRPr sz="1700" dirty="0">
                <a:solidFill>
                  <a:srgbClr val="E05F2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2" name="Google Shape;212;p4"/>
            <p:cNvSpPr/>
            <p:nvPr/>
          </p:nvSpPr>
          <p:spPr>
            <a:xfrm rot="5400000">
              <a:off x="5234671" y="-4604295"/>
              <a:ext cx="585078" cy="9794252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rgbClr val="CCD3EA">
                <a:alpha val="89803"/>
              </a:srgbClr>
            </a:solidFill>
            <a:ln w="9525" cap="flat" cmpd="sng">
              <a:solidFill>
                <a:srgbClr val="4372C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13;p4"/>
            <p:cNvSpPr txBox="1"/>
            <p:nvPr/>
          </p:nvSpPr>
          <p:spPr>
            <a:xfrm>
              <a:off x="630085" y="28852"/>
              <a:ext cx="9765691" cy="52795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49350" tIns="13325" rIns="13325" bIns="13325" anchor="ctr" anchorCtr="0">
              <a:noAutofit/>
            </a:bodyPr>
            <a:lstStyle/>
            <a:p>
              <a:pPr marL="228600" marR="0" lvl="1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05F20"/>
                </a:buClr>
                <a:buSzPts val="2100"/>
                <a:buFont typeface="Calibri"/>
                <a:buNone/>
              </a:pPr>
              <a:r>
                <a:rPr lang="en-US" sz="2100" b="0" i="0" u="none" strike="noStrike" cap="none" dirty="0">
                  <a:solidFill>
                    <a:srgbClr val="E05F20"/>
                  </a:solidFill>
                  <a:latin typeface="Calibri"/>
                  <a:ea typeface="Calibri"/>
                  <a:cs typeface="Calibri"/>
                  <a:sym typeface="Calibri"/>
                </a:rPr>
                <a:t>What family-sustaining careers are available that I can access with fast-track training?</a:t>
              </a:r>
              <a:endParaRPr dirty="0"/>
            </a:p>
          </p:txBody>
        </p:sp>
        <p:sp>
          <p:nvSpPr>
            <p:cNvPr id="214" name="Google Shape;214;p4"/>
            <p:cNvSpPr/>
            <p:nvPr/>
          </p:nvSpPr>
          <p:spPr>
            <a:xfrm rot="5400000">
              <a:off x="-135018" y="881893"/>
              <a:ext cx="900120" cy="630084"/>
            </a:xfrm>
            <a:prstGeom prst="chevron">
              <a:avLst>
                <a:gd name="adj" fmla="val 50000"/>
              </a:avLst>
            </a:prstGeom>
            <a:gradFill>
              <a:gsLst>
                <a:gs pos="0">
                  <a:schemeClr val="lt1"/>
                </a:gs>
                <a:gs pos="50000">
                  <a:schemeClr val="lt1"/>
                </a:gs>
                <a:gs pos="100000">
                  <a:srgbClr val="E1E1E1"/>
                </a:gs>
              </a:gsLst>
              <a:lin ang="5400000" scaled="0"/>
            </a:gradFill>
            <a:ln w="9525" cap="flat" cmpd="sng">
              <a:solidFill>
                <a:srgbClr val="3A66B1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57150" dist="19050" dir="5400000" algn="ctr" rotWithShape="0">
                <a:srgbClr val="000000">
                  <a:alpha val="62745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5" name="Google Shape;215;p4"/>
            <p:cNvSpPr txBox="1"/>
            <p:nvPr/>
          </p:nvSpPr>
          <p:spPr>
            <a:xfrm>
              <a:off x="0" y="1061917"/>
              <a:ext cx="630084" cy="27003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775" tIns="10775" rIns="10775" bIns="107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Calibri"/>
                <a:buNone/>
              </a:pPr>
              <a:endParaRPr sz="1700" dirty="0">
                <a:solidFill>
                  <a:srgbClr val="E05F2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6" name="Google Shape;216;p4"/>
            <p:cNvSpPr/>
            <p:nvPr/>
          </p:nvSpPr>
          <p:spPr>
            <a:xfrm rot="5400000">
              <a:off x="5234671" y="-3857712"/>
              <a:ext cx="585078" cy="9794252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rgbClr val="CCD3EA">
                <a:alpha val="89803"/>
              </a:srgbClr>
            </a:solidFill>
            <a:ln w="9525" cap="flat" cmpd="sng">
              <a:solidFill>
                <a:srgbClr val="4372C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7" name="Google Shape;217;p4"/>
            <p:cNvSpPr txBox="1"/>
            <p:nvPr/>
          </p:nvSpPr>
          <p:spPr>
            <a:xfrm>
              <a:off x="630085" y="775435"/>
              <a:ext cx="9765691" cy="52795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49350" tIns="13325" rIns="13325" bIns="13325" anchor="ctr" anchorCtr="0">
              <a:noAutofit/>
            </a:bodyPr>
            <a:lstStyle/>
            <a:p>
              <a:pPr marL="228600" marR="0" lvl="1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05F20"/>
                </a:buClr>
                <a:buSzPts val="2100"/>
                <a:buFont typeface="Arial"/>
                <a:buNone/>
              </a:pPr>
              <a:r>
                <a:rPr lang="en-US" sz="2100" b="0" i="0" u="none" strike="noStrike" cap="none" dirty="0">
                  <a:solidFill>
                    <a:srgbClr val="E05F20"/>
                  </a:solidFill>
                  <a:latin typeface="Calibri"/>
                  <a:ea typeface="Calibri"/>
                  <a:cs typeface="Calibri"/>
                  <a:sym typeface="Calibri"/>
                </a:rPr>
                <a:t>What skills and knowledge do I need to do to compete successfully?</a:t>
              </a:r>
              <a:endParaRPr dirty="0"/>
            </a:p>
          </p:txBody>
        </p:sp>
        <p:sp>
          <p:nvSpPr>
            <p:cNvPr id="218" name="Google Shape;218;p4"/>
            <p:cNvSpPr/>
            <p:nvPr/>
          </p:nvSpPr>
          <p:spPr>
            <a:xfrm rot="5400000">
              <a:off x="-135018" y="1628475"/>
              <a:ext cx="900120" cy="630084"/>
            </a:xfrm>
            <a:prstGeom prst="chevron">
              <a:avLst>
                <a:gd name="adj" fmla="val 50000"/>
              </a:avLst>
            </a:prstGeom>
            <a:gradFill>
              <a:gsLst>
                <a:gs pos="0">
                  <a:schemeClr val="lt1"/>
                </a:gs>
                <a:gs pos="50000">
                  <a:schemeClr val="lt1"/>
                </a:gs>
                <a:gs pos="100000">
                  <a:srgbClr val="E1E1E1"/>
                </a:gs>
              </a:gsLst>
              <a:lin ang="5400000" scaled="0"/>
            </a:gradFill>
            <a:ln w="9525" cap="flat" cmpd="sng">
              <a:solidFill>
                <a:srgbClr val="3A66B1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57150" dist="19050" dir="5400000" algn="ctr" rotWithShape="0">
                <a:srgbClr val="000000">
                  <a:alpha val="62745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9" name="Google Shape;219;p4"/>
            <p:cNvSpPr txBox="1"/>
            <p:nvPr/>
          </p:nvSpPr>
          <p:spPr>
            <a:xfrm>
              <a:off x="0" y="1808499"/>
              <a:ext cx="630084" cy="27003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775" tIns="10775" rIns="10775" bIns="107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Calibri"/>
                <a:buNone/>
              </a:pPr>
              <a:endParaRPr sz="1700" dirty="0">
                <a:solidFill>
                  <a:srgbClr val="E05F2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0" name="Google Shape;220;p4"/>
            <p:cNvSpPr/>
            <p:nvPr/>
          </p:nvSpPr>
          <p:spPr>
            <a:xfrm rot="5400000">
              <a:off x="5234671" y="-3111129"/>
              <a:ext cx="585078" cy="9794252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rgbClr val="CCD3EA">
                <a:alpha val="89803"/>
              </a:srgbClr>
            </a:solidFill>
            <a:ln w="9525" cap="flat" cmpd="sng">
              <a:solidFill>
                <a:srgbClr val="4372C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1" name="Google Shape;221;p4"/>
            <p:cNvSpPr txBox="1"/>
            <p:nvPr/>
          </p:nvSpPr>
          <p:spPr>
            <a:xfrm>
              <a:off x="630085" y="1522018"/>
              <a:ext cx="9765691" cy="52795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49350" tIns="13325" rIns="13325" bIns="13325" anchor="ctr" anchorCtr="0">
              <a:noAutofit/>
            </a:bodyPr>
            <a:lstStyle/>
            <a:p>
              <a:pPr marL="228600" marR="0" lvl="1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05F20"/>
                </a:buClr>
                <a:buSzPts val="2100"/>
                <a:buFont typeface="Arial"/>
                <a:buNone/>
              </a:pPr>
              <a:r>
                <a:rPr lang="en-US" sz="2100" b="0" i="0" u="none" strike="noStrike" cap="none" dirty="0">
                  <a:solidFill>
                    <a:srgbClr val="E05F20"/>
                  </a:solidFill>
                  <a:latin typeface="Calibri"/>
                  <a:ea typeface="Calibri"/>
                  <a:cs typeface="Calibri"/>
                  <a:sym typeface="Calibri"/>
                </a:rPr>
                <a:t>Where can I get needed training and/or supportive services?</a:t>
              </a:r>
              <a:endParaRPr dirty="0"/>
            </a:p>
          </p:txBody>
        </p:sp>
        <p:sp>
          <p:nvSpPr>
            <p:cNvPr id="222" name="Google Shape;222;p4"/>
            <p:cNvSpPr/>
            <p:nvPr/>
          </p:nvSpPr>
          <p:spPr>
            <a:xfrm rot="5400000">
              <a:off x="-135018" y="2375058"/>
              <a:ext cx="900120" cy="630084"/>
            </a:xfrm>
            <a:prstGeom prst="chevron">
              <a:avLst>
                <a:gd name="adj" fmla="val 50000"/>
              </a:avLst>
            </a:prstGeom>
            <a:gradFill>
              <a:gsLst>
                <a:gs pos="0">
                  <a:schemeClr val="lt1"/>
                </a:gs>
                <a:gs pos="50000">
                  <a:schemeClr val="lt1"/>
                </a:gs>
                <a:gs pos="100000">
                  <a:srgbClr val="E1E1E1"/>
                </a:gs>
              </a:gsLst>
              <a:lin ang="5400000" scaled="0"/>
            </a:gradFill>
            <a:ln w="9525" cap="flat" cmpd="sng">
              <a:solidFill>
                <a:srgbClr val="3A66B1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57150" dist="19050" dir="5400000" algn="ctr" rotWithShape="0">
                <a:srgbClr val="000000">
                  <a:alpha val="62745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3" name="Google Shape;223;p4"/>
            <p:cNvSpPr txBox="1"/>
            <p:nvPr/>
          </p:nvSpPr>
          <p:spPr>
            <a:xfrm>
              <a:off x="0" y="2555082"/>
              <a:ext cx="630084" cy="27003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775" tIns="10775" rIns="10775" bIns="107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Calibri"/>
                <a:buNone/>
              </a:pPr>
              <a:endParaRPr sz="1700" dirty="0">
                <a:solidFill>
                  <a:srgbClr val="E05F2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4" name="Google Shape;224;p4"/>
            <p:cNvSpPr/>
            <p:nvPr/>
          </p:nvSpPr>
          <p:spPr>
            <a:xfrm rot="5400000">
              <a:off x="5234671" y="-2364546"/>
              <a:ext cx="585078" cy="9794252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rgbClr val="CCD3EA">
                <a:alpha val="89803"/>
              </a:srgbClr>
            </a:solidFill>
            <a:ln w="9525" cap="flat" cmpd="sng">
              <a:solidFill>
                <a:srgbClr val="4372C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5" name="Google Shape;225;p4"/>
            <p:cNvSpPr txBox="1"/>
            <p:nvPr/>
          </p:nvSpPr>
          <p:spPr>
            <a:xfrm>
              <a:off x="630085" y="2268601"/>
              <a:ext cx="9765691" cy="52795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49350" tIns="13325" rIns="13325" bIns="13325" anchor="ctr" anchorCtr="0">
              <a:noAutofit/>
            </a:bodyPr>
            <a:lstStyle/>
            <a:p>
              <a:pPr marL="228600" marR="0" lvl="1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05F20"/>
                </a:buClr>
                <a:buSzPts val="2100"/>
                <a:buFont typeface="Arial"/>
                <a:buNone/>
              </a:pPr>
              <a:r>
                <a:rPr lang="en-US" sz="2100" b="0" i="0" u="none" strike="noStrike" cap="none" dirty="0">
                  <a:solidFill>
                    <a:srgbClr val="E05F20"/>
                  </a:solidFill>
                  <a:latin typeface="Calibri"/>
                  <a:ea typeface="Calibri"/>
                  <a:cs typeface="Calibri"/>
                  <a:sym typeface="Calibri"/>
                </a:rPr>
                <a:t>How do I build a network of support to get in, stay in, and advance?</a:t>
              </a:r>
              <a:endParaRPr dirty="0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5"/>
          <p:cNvSpPr txBox="1">
            <a:spLocks noGrp="1"/>
          </p:cNvSpPr>
          <p:nvPr>
            <p:ph type="title"/>
          </p:nvPr>
        </p:nvSpPr>
        <p:spPr>
          <a:xfrm>
            <a:off x="838200" y="863736"/>
            <a:ext cx="10515600" cy="994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18288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05F20"/>
              </a:buClr>
              <a:buSzPts val="4400"/>
              <a:buFont typeface="Calibri"/>
              <a:buNone/>
            </a:pPr>
            <a:r>
              <a:rPr lang="en-US" dirty="0"/>
              <a:t>WISE Pathways Program Objectives</a:t>
            </a:r>
            <a:endParaRPr dirty="0"/>
          </a:p>
        </p:txBody>
      </p:sp>
      <p:grpSp>
        <p:nvGrpSpPr>
          <p:cNvPr id="232" name="Google Shape;232;p5"/>
          <p:cNvGrpSpPr/>
          <p:nvPr/>
        </p:nvGrpSpPr>
        <p:grpSpPr>
          <a:xfrm>
            <a:off x="1873987" y="1875681"/>
            <a:ext cx="8078141" cy="4307284"/>
            <a:chOff x="1456892" y="1170"/>
            <a:chExt cx="8078141" cy="4307284"/>
          </a:xfrm>
        </p:grpSpPr>
        <p:sp>
          <p:nvSpPr>
            <p:cNvPr id="233" name="Google Shape;233;p5"/>
            <p:cNvSpPr/>
            <p:nvPr/>
          </p:nvSpPr>
          <p:spPr>
            <a:xfrm>
              <a:off x="2368207" y="1984"/>
              <a:ext cx="7166826" cy="760860"/>
            </a:xfrm>
            <a:prstGeom prst="rect">
              <a:avLst/>
            </a:prstGeom>
            <a:solidFill>
              <a:schemeClr val="accent2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4" name="Google Shape;234;p5"/>
            <p:cNvSpPr txBox="1"/>
            <p:nvPr/>
          </p:nvSpPr>
          <p:spPr>
            <a:xfrm>
              <a:off x="2368207" y="1984"/>
              <a:ext cx="7166826" cy="76086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76200" rIns="76200" bIns="762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lang="en-US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Encourage women to consider careers in high demand, technical fields where women are underrepresented</a:t>
              </a:r>
              <a:endParaRPr dirty="0"/>
            </a:p>
          </p:txBody>
        </p:sp>
        <p:sp>
          <p:nvSpPr>
            <p:cNvPr id="235" name="Google Shape;235;p5"/>
            <p:cNvSpPr/>
            <p:nvPr/>
          </p:nvSpPr>
          <p:spPr>
            <a:xfrm>
              <a:off x="1535306" y="1170"/>
              <a:ext cx="753252" cy="760860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/>
              </a:stretch>
            </a:blip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6" name="Google Shape;236;p5"/>
            <p:cNvSpPr/>
            <p:nvPr/>
          </p:nvSpPr>
          <p:spPr>
            <a:xfrm>
              <a:off x="1456892" y="904106"/>
              <a:ext cx="7166826" cy="760860"/>
            </a:xfrm>
            <a:prstGeom prst="rect">
              <a:avLst/>
            </a:prstGeom>
            <a:solidFill>
              <a:schemeClr val="accent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7" name="Google Shape;237;p5"/>
            <p:cNvSpPr txBox="1"/>
            <p:nvPr/>
          </p:nvSpPr>
          <p:spPr>
            <a:xfrm>
              <a:off x="1456892" y="904106"/>
              <a:ext cx="7166826" cy="76086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76200" rIns="76200" bIns="762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lang="en-US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Assist participants in determining their goals and next steps</a:t>
              </a:r>
              <a:endParaRPr dirty="0"/>
            </a:p>
          </p:txBody>
        </p:sp>
        <p:sp>
          <p:nvSpPr>
            <p:cNvPr id="238" name="Google Shape;238;p5"/>
            <p:cNvSpPr/>
            <p:nvPr/>
          </p:nvSpPr>
          <p:spPr>
            <a:xfrm>
              <a:off x="8769865" y="888387"/>
              <a:ext cx="753252" cy="760860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/>
              </a:stretch>
            </a:blip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9" name="Google Shape;239;p5"/>
            <p:cNvSpPr/>
            <p:nvPr/>
          </p:nvSpPr>
          <p:spPr>
            <a:xfrm>
              <a:off x="2368207" y="1774789"/>
              <a:ext cx="7166826" cy="760860"/>
            </a:xfrm>
            <a:prstGeom prst="rect">
              <a:avLst/>
            </a:prstGeom>
            <a:solidFill>
              <a:schemeClr val="accent4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0" name="Google Shape;240;p5"/>
            <p:cNvSpPr txBox="1"/>
            <p:nvPr/>
          </p:nvSpPr>
          <p:spPr>
            <a:xfrm>
              <a:off x="2368207" y="1774789"/>
              <a:ext cx="7166826" cy="76086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txBody>
            <a:bodyPr spcFirstLastPara="1" wrap="square" lIns="76200" tIns="76200" rIns="76200" bIns="762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lang="en-US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Ensure participants understand application process, prepare for interviews, and find needed training</a:t>
              </a:r>
              <a:endParaRPr dirty="0"/>
            </a:p>
          </p:txBody>
        </p:sp>
        <p:sp>
          <p:nvSpPr>
            <p:cNvPr id="241" name="Google Shape;241;p5"/>
            <p:cNvSpPr/>
            <p:nvPr/>
          </p:nvSpPr>
          <p:spPr>
            <a:xfrm>
              <a:off x="1535306" y="1773975"/>
              <a:ext cx="753252" cy="760860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/>
              </a:stretch>
            </a:blip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2" name="Google Shape;242;p5"/>
            <p:cNvSpPr/>
            <p:nvPr/>
          </p:nvSpPr>
          <p:spPr>
            <a:xfrm>
              <a:off x="1456892" y="2676911"/>
              <a:ext cx="7166826" cy="760860"/>
            </a:xfrm>
            <a:prstGeom prst="rect">
              <a:avLst/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3" name="Google Shape;243;p5"/>
            <p:cNvSpPr txBox="1"/>
            <p:nvPr/>
          </p:nvSpPr>
          <p:spPr>
            <a:xfrm>
              <a:off x="1456892" y="2676911"/>
              <a:ext cx="7166826" cy="76086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76200" rIns="76200" bIns="762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lang="en-US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Offer relief to industries experiencing workforce gaps</a:t>
              </a:r>
              <a:endParaRPr dirty="0"/>
            </a:p>
          </p:txBody>
        </p:sp>
        <p:sp>
          <p:nvSpPr>
            <p:cNvPr id="244" name="Google Shape;244;p5"/>
            <p:cNvSpPr/>
            <p:nvPr/>
          </p:nvSpPr>
          <p:spPr>
            <a:xfrm>
              <a:off x="8754145" y="2661192"/>
              <a:ext cx="753252" cy="760860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 l="-999" r="-999"/>
              </a:stretch>
            </a:blip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5" name="Google Shape;245;p5"/>
            <p:cNvSpPr/>
            <p:nvPr/>
          </p:nvSpPr>
          <p:spPr>
            <a:xfrm>
              <a:off x="2368207" y="3547594"/>
              <a:ext cx="7166826" cy="760860"/>
            </a:xfrm>
            <a:prstGeom prst="rect">
              <a:avLst/>
            </a:prstGeom>
            <a:solidFill>
              <a:schemeClr val="accent6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6" name="Google Shape;246;p5"/>
            <p:cNvSpPr txBox="1"/>
            <p:nvPr/>
          </p:nvSpPr>
          <p:spPr>
            <a:xfrm>
              <a:off x="2368207" y="3547594"/>
              <a:ext cx="7166826" cy="76086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76200" rIns="76200" bIns="762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lang="en-US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Assist participants in identifying core life skills essential to success</a:t>
              </a:r>
              <a:endParaRPr dirty="0"/>
            </a:p>
          </p:txBody>
        </p:sp>
        <p:sp>
          <p:nvSpPr>
            <p:cNvPr id="247" name="Google Shape;247;p5"/>
            <p:cNvSpPr/>
            <p:nvPr/>
          </p:nvSpPr>
          <p:spPr>
            <a:xfrm>
              <a:off x="1535306" y="3546780"/>
              <a:ext cx="753252" cy="760860"/>
            </a:xfrm>
            <a:prstGeom prst="rect">
              <a:avLst/>
            </a:prstGeom>
            <a:blipFill rotWithShape="1">
              <a:blip r:embed="rId7">
                <a:alphaModFix/>
              </a:blip>
              <a:stretch>
                <a:fillRect l="-999" r="-999"/>
              </a:stretch>
            </a:blip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256;p6">
            <a:extLst>
              <a:ext uri="{FF2B5EF4-FFF2-40B4-BE49-F238E27FC236}">
                <a16:creationId xmlns:a16="http://schemas.microsoft.com/office/drawing/2014/main" id="{FB9E2E17-9496-9493-98EE-95D88DF87348}"/>
              </a:ext>
            </a:extLst>
          </p:cNvPr>
          <p:cNvSpPr txBox="1">
            <a:spLocks/>
          </p:cNvSpPr>
          <p:nvPr/>
        </p:nvSpPr>
        <p:spPr>
          <a:xfrm>
            <a:off x="6172199" y="1681163"/>
            <a:ext cx="5120640" cy="8239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 panose="020F0502020204030204" pitchFamily="34" charset="0"/>
              <a:buNone/>
            </a:pPr>
            <a:r>
              <a:rPr lang="en-US" sz="2800">
                <a:solidFill>
                  <a:schemeClr val="lt1"/>
                </a:solidFill>
              </a:rPr>
              <a:t>Role Model Speakers</a:t>
            </a:r>
            <a:endParaRPr lang="en-US" dirty="0"/>
          </a:p>
        </p:txBody>
      </p:sp>
      <p:pic>
        <p:nvPicPr>
          <p:cNvPr id="4" name="Google Shape;255;p6" descr="A picture containing person, holding, standing, woman&#10;&#10;Description automatically generated">
            <a:extLst>
              <a:ext uri="{FF2B5EF4-FFF2-40B4-BE49-F238E27FC236}">
                <a16:creationId xmlns:a16="http://schemas.microsoft.com/office/drawing/2014/main" id="{E8B8DE4D-95EA-4966-0C25-41B833147405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9787" y="2557166"/>
            <a:ext cx="5120640" cy="341563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257;p6" descr="A person sitting in front of a curtain&#10;&#10;Description automatically generated">
            <a:extLst>
              <a:ext uri="{FF2B5EF4-FFF2-40B4-BE49-F238E27FC236}">
                <a16:creationId xmlns:a16="http://schemas.microsoft.com/office/drawing/2014/main" id="{FCD3FAB9-EE6D-F1BB-90FE-7F9940EA7DFC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3">
            <a:alphaModFix/>
          </a:blip>
          <a:srcRect t="-1" b="6758"/>
          <a:stretch/>
        </p:blipFill>
        <p:spPr>
          <a:xfrm>
            <a:off x="6172199" y="2557165"/>
            <a:ext cx="5120640" cy="341563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256;p6">
            <a:extLst>
              <a:ext uri="{FF2B5EF4-FFF2-40B4-BE49-F238E27FC236}">
                <a16:creationId xmlns:a16="http://schemas.microsoft.com/office/drawing/2014/main" id="{6EEC5965-A520-0048-D4A2-32F978E26052}"/>
              </a:ext>
            </a:extLst>
          </p:cNvPr>
          <p:cNvSpPr txBox="1">
            <a:spLocks/>
          </p:cNvSpPr>
          <p:nvPr/>
        </p:nvSpPr>
        <p:spPr>
          <a:xfrm>
            <a:off x="839787" y="1681163"/>
            <a:ext cx="5120640" cy="8239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vert="horz" wrap="square" lIns="91425" tIns="45700" rIns="91425" bIns="45700" rtlCol="0" anchor="ctr" anchorCtr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 panose="020F0502020204030204" pitchFamily="34" charset="0"/>
              <a:buNone/>
            </a:pPr>
            <a:r>
              <a:rPr lang="en-US" sz="2800" dirty="0">
                <a:solidFill>
                  <a:schemeClr val="lt1"/>
                </a:solidFill>
              </a:rPr>
              <a:t>Career Exploration and Coaching</a:t>
            </a:r>
            <a:endParaRPr lang="en-US" dirty="0"/>
          </a:p>
        </p:txBody>
      </p:sp>
      <p:sp>
        <p:nvSpPr>
          <p:cNvPr id="8" name="Google Shape;207;p4">
            <a:extLst>
              <a:ext uri="{FF2B5EF4-FFF2-40B4-BE49-F238E27FC236}">
                <a16:creationId xmlns:a16="http://schemas.microsoft.com/office/drawing/2014/main" id="{93DB8599-1161-A87F-FE47-CBFD3274F6C4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994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>
                <a:solidFill>
                  <a:srgbClr val="002D61"/>
                </a:solidFill>
                <a:latin typeface="Franklin Gothic Demi" panose="020B0603020102020204" pitchFamily="34" charset="0"/>
                <a:ea typeface="+mj-ea"/>
                <a:cs typeface="+mj-cs"/>
              </a:defRPr>
            </a:lvl1pPr>
          </a:lstStyle>
          <a:p>
            <a:pPr marL="182880">
              <a:spcBef>
                <a:spcPts val="0"/>
              </a:spcBef>
              <a:buClr>
                <a:srgbClr val="E05F20"/>
              </a:buClr>
              <a:buSzPts val="4400"/>
              <a:buFont typeface="Calibri"/>
              <a:buNone/>
            </a:pPr>
            <a:r>
              <a:rPr lang="en-US" dirty="0"/>
              <a:t>Primary Elements of WISE Pathways</a:t>
            </a:r>
          </a:p>
        </p:txBody>
      </p:sp>
    </p:spTree>
    <p:extLst>
      <p:ext uri="{BB962C8B-B14F-4D97-AF65-F5344CB8AC3E}">
        <p14:creationId xmlns:p14="http://schemas.microsoft.com/office/powerpoint/2010/main" val="2506634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0124" y="443941"/>
            <a:ext cx="6952495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4400" spc="-35" dirty="0"/>
              <a:t>Current </a:t>
            </a:r>
            <a:r>
              <a:rPr sz="4400" spc="-35" dirty="0"/>
              <a:t>Industry</a:t>
            </a:r>
            <a:r>
              <a:rPr sz="4400" spc="-155" dirty="0"/>
              <a:t> </a:t>
            </a:r>
            <a:r>
              <a:rPr sz="4400" spc="-40" dirty="0"/>
              <a:t>Modules</a:t>
            </a:r>
            <a:r>
              <a:rPr lang="en-US" sz="4400" spc="-40" dirty="0"/>
              <a:t> </a:t>
            </a:r>
            <a:endParaRPr sz="4400" dirty="0"/>
          </a:p>
        </p:txBody>
      </p:sp>
      <p:grpSp>
        <p:nvGrpSpPr>
          <p:cNvPr id="3" name="object 3"/>
          <p:cNvGrpSpPr/>
          <p:nvPr/>
        </p:nvGrpSpPr>
        <p:grpSpPr>
          <a:xfrm>
            <a:off x="1792223" y="1868423"/>
            <a:ext cx="2571115" cy="1932939"/>
            <a:chOff x="1792223" y="1868423"/>
            <a:chExt cx="2571115" cy="1932939"/>
          </a:xfrm>
        </p:grpSpPr>
        <p:sp>
          <p:nvSpPr>
            <p:cNvPr id="4" name="object 4"/>
            <p:cNvSpPr/>
            <p:nvPr/>
          </p:nvSpPr>
          <p:spPr>
            <a:xfrm>
              <a:off x="1792223" y="1868423"/>
              <a:ext cx="2571115" cy="1932939"/>
            </a:xfrm>
            <a:custGeom>
              <a:avLst/>
              <a:gdLst/>
              <a:ahLst/>
              <a:cxnLst/>
              <a:rect l="l" t="t" r="r" b="b"/>
              <a:pathLst>
                <a:path w="2571115" h="1932939">
                  <a:moveTo>
                    <a:pt x="2570988" y="0"/>
                  </a:moveTo>
                  <a:lnTo>
                    <a:pt x="0" y="0"/>
                  </a:lnTo>
                  <a:lnTo>
                    <a:pt x="0" y="1932432"/>
                  </a:lnTo>
                  <a:lnTo>
                    <a:pt x="2570988" y="1932432"/>
                  </a:lnTo>
                  <a:lnTo>
                    <a:pt x="2570988" y="0"/>
                  </a:lnTo>
                  <a:close/>
                </a:path>
              </a:pathLst>
            </a:custGeom>
            <a:solidFill>
              <a:srgbClr val="F8CAAC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607741" y="1973960"/>
              <a:ext cx="944880" cy="1146810"/>
            </a:xfrm>
            <a:custGeom>
              <a:avLst/>
              <a:gdLst/>
              <a:ahLst/>
              <a:cxnLst/>
              <a:rect l="l" t="t" r="r" b="b"/>
              <a:pathLst>
                <a:path w="944879" h="1146810">
                  <a:moveTo>
                    <a:pt x="617143" y="802246"/>
                  </a:moveTo>
                  <a:lnTo>
                    <a:pt x="588162" y="787717"/>
                  </a:lnTo>
                  <a:lnTo>
                    <a:pt x="588162" y="820204"/>
                  </a:lnTo>
                  <a:lnTo>
                    <a:pt x="588162" y="856945"/>
                  </a:lnTo>
                  <a:lnTo>
                    <a:pt x="528967" y="886612"/>
                  </a:lnTo>
                  <a:lnTo>
                    <a:pt x="525462" y="898893"/>
                  </a:lnTo>
                  <a:lnTo>
                    <a:pt x="521563" y="911860"/>
                  </a:lnTo>
                  <a:lnTo>
                    <a:pt x="516864" y="924547"/>
                  </a:lnTo>
                  <a:lnTo>
                    <a:pt x="511378" y="936917"/>
                  </a:lnTo>
                  <a:lnTo>
                    <a:pt x="505104" y="948918"/>
                  </a:lnTo>
                  <a:lnTo>
                    <a:pt x="498563" y="960170"/>
                  </a:lnTo>
                  <a:lnTo>
                    <a:pt x="518909" y="1022731"/>
                  </a:lnTo>
                  <a:lnTo>
                    <a:pt x="493280" y="1049286"/>
                  </a:lnTo>
                  <a:lnTo>
                    <a:pt x="430060" y="1027684"/>
                  </a:lnTo>
                  <a:lnTo>
                    <a:pt x="418617" y="1034364"/>
                  </a:lnTo>
                  <a:lnTo>
                    <a:pt x="381660" y="1050886"/>
                  </a:lnTo>
                  <a:lnTo>
                    <a:pt x="356463" y="1058291"/>
                  </a:lnTo>
                  <a:lnTo>
                    <a:pt x="326910" y="1117676"/>
                  </a:lnTo>
                  <a:lnTo>
                    <a:pt x="290296" y="1117676"/>
                  </a:lnTo>
                  <a:lnTo>
                    <a:pt x="261264" y="1059408"/>
                  </a:lnTo>
                  <a:lnTo>
                    <a:pt x="260718" y="1058291"/>
                  </a:lnTo>
                  <a:lnTo>
                    <a:pt x="248462" y="1054785"/>
                  </a:lnTo>
                  <a:lnTo>
                    <a:pt x="235534" y="1050886"/>
                  </a:lnTo>
                  <a:lnTo>
                    <a:pt x="228320" y="1048194"/>
                  </a:lnTo>
                  <a:lnTo>
                    <a:pt x="222885" y="1046175"/>
                  </a:lnTo>
                  <a:lnTo>
                    <a:pt x="210566" y="1040663"/>
                  </a:lnTo>
                  <a:lnTo>
                    <a:pt x="198602" y="1034364"/>
                  </a:lnTo>
                  <a:lnTo>
                    <a:pt x="187477" y="1027861"/>
                  </a:lnTo>
                  <a:lnTo>
                    <a:pt x="123926" y="1048194"/>
                  </a:lnTo>
                  <a:lnTo>
                    <a:pt x="98171" y="1022388"/>
                  </a:lnTo>
                  <a:lnTo>
                    <a:pt x="118452" y="958621"/>
                  </a:lnTo>
                  <a:lnTo>
                    <a:pt x="111975" y="947458"/>
                  </a:lnTo>
                  <a:lnTo>
                    <a:pt x="95516" y="910424"/>
                  </a:lnTo>
                  <a:lnTo>
                    <a:pt x="88099" y="885164"/>
                  </a:lnTo>
                  <a:lnTo>
                    <a:pt x="28917" y="855497"/>
                  </a:lnTo>
                  <a:lnTo>
                    <a:pt x="28917" y="818756"/>
                  </a:lnTo>
                  <a:lnTo>
                    <a:pt x="87795" y="789178"/>
                  </a:lnTo>
                  <a:lnTo>
                    <a:pt x="91440" y="777278"/>
                  </a:lnTo>
                  <a:lnTo>
                    <a:pt x="105803" y="738924"/>
                  </a:lnTo>
                  <a:lnTo>
                    <a:pt x="118440" y="715543"/>
                  </a:lnTo>
                  <a:lnTo>
                    <a:pt x="98158" y="651776"/>
                  </a:lnTo>
                  <a:lnTo>
                    <a:pt x="123634" y="626237"/>
                  </a:lnTo>
                  <a:lnTo>
                    <a:pt x="187172" y="647954"/>
                  </a:lnTo>
                  <a:lnTo>
                    <a:pt x="198589" y="641273"/>
                  </a:lnTo>
                  <a:lnTo>
                    <a:pt x="235521" y="624763"/>
                  </a:lnTo>
                  <a:lnTo>
                    <a:pt x="260769" y="617474"/>
                  </a:lnTo>
                  <a:lnTo>
                    <a:pt x="261353" y="616280"/>
                  </a:lnTo>
                  <a:lnTo>
                    <a:pt x="270725" y="597496"/>
                  </a:lnTo>
                  <a:lnTo>
                    <a:pt x="290334" y="558088"/>
                  </a:lnTo>
                  <a:lnTo>
                    <a:pt x="326961" y="558088"/>
                  </a:lnTo>
                  <a:lnTo>
                    <a:pt x="356362" y="617169"/>
                  </a:lnTo>
                  <a:lnTo>
                    <a:pt x="381215" y="624916"/>
                  </a:lnTo>
                  <a:lnTo>
                    <a:pt x="393979" y="629729"/>
                  </a:lnTo>
                  <a:lnTo>
                    <a:pt x="406450" y="635228"/>
                  </a:lnTo>
                  <a:lnTo>
                    <a:pt x="418617" y="641388"/>
                  </a:lnTo>
                  <a:lnTo>
                    <a:pt x="430060" y="648081"/>
                  </a:lnTo>
                  <a:lnTo>
                    <a:pt x="493572" y="626351"/>
                  </a:lnTo>
                  <a:lnTo>
                    <a:pt x="520230" y="653110"/>
                  </a:lnTo>
                  <a:lnTo>
                    <a:pt x="498589" y="716838"/>
                  </a:lnTo>
                  <a:lnTo>
                    <a:pt x="505256" y="728294"/>
                  </a:lnTo>
                  <a:lnTo>
                    <a:pt x="521716" y="765340"/>
                  </a:lnTo>
                  <a:lnTo>
                    <a:pt x="529107" y="790587"/>
                  </a:lnTo>
                  <a:lnTo>
                    <a:pt x="588162" y="820204"/>
                  </a:lnTo>
                  <a:lnTo>
                    <a:pt x="588162" y="787717"/>
                  </a:lnTo>
                  <a:lnTo>
                    <a:pt x="553402" y="770280"/>
                  </a:lnTo>
                  <a:lnTo>
                    <a:pt x="548944" y="755586"/>
                  </a:lnTo>
                  <a:lnTo>
                    <a:pt x="543585" y="741222"/>
                  </a:lnTo>
                  <a:lnTo>
                    <a:pt x="537337" y="727214"/>
                  </a:lnTo>
                  <a:lnTo>
                    <a:pt x="530212" y="713625"/>
                  </a:lnTo>
                  <a:lnTo>
                    <a:pt x="553402" y="645337"/>
                  </a:lnTo>
                  <a:lnTo>
                    <a:pt x="534466" y="626351"/>
                  </a:lnTo>
                  <a:lnTo>
                    <a:pt x="524421" y="616280"/>
                  </a:lnTo>
                  <a:lnTo>
                    <a:pt x="501243" y="593039"/>
                  </a:lnTo>
                  <a:lnTo>
                    <a:pt x="433158" y="616280"/>
                  </a:lnTo>
                  <a:lnTo>
                    <a:pt x="419544" y="609282"/>
                  </a:lnTo>
                  <a:lnTo>
                    <a:pt x="405561" y="603059"/>
                  </a:lnTo>
                  <a:lnTo>
                    <a:pt x="391248" y="597649"/>
                  </a:lnTo>
                  <a:lnTo>
                    <a:pt x="376656" y="593039"/>
                  </a:lnTo>
                  <a:lnTo>
                    <a:pt x="359232" y="558088"/>
                  </a:lnTo>
                  <a:lnTo>
                    <a:pt x="344792" y="529107"/>
                  </a:lnTo>
                  <a:lnTo>
                    <a:pt x="272351" y="529107"/>
                  </a:lnTo>
                  <a:lnTo>
                    <a:pt x="240487" y="593039"/>
                  </a:lnTo>
                  <a:lnTo>
                    <a:pt x="225831" y="597496"/>
                  </a:lnTo>
                  <a:lnTo>
                    <a:pt x="211505" y="602869"/>
                  </a:lnTo>
                  <a:lnTo>
                    <a:pt x="197535" y="609142"/>
                  </a:lnTo>
                  <a:lnTo>
                    <a:pt x="183984" y="616280"/>
                  </a:lnTo>
                  <a:lnTo>
                    <a:pt x="115900" y="593039"/>
                  </a:lnTo>
                  <a:lnTo>
                    <a:pt x="65189" y="643890"/>
                  </a:lnTo>
                  <a:lnTo>
                    <a:pt x="86918" y="712165"/>
                  </a:lnTo>
                  <a:lnTo>
                    <a:pt x="79946" y="725830"/>
                  </a:lnTo>
                  <a:lnTo>
                    <a:pt x="73748" y="739851"/>
                  </a:lnTo>
                  <a:lnTo>
                    <a:pt x="68338" y="754189"/>
                  </a:lnTo>
                  <a:lnTo>
                    <a:pt x="63741" y="768832"/>
                  </a:lnTo>
                  <a:lnTo>
                    <a:pt x="0" y="800798"/>
                  </a:lnTo>
                  <a:lnTo>
                    <a:pt x="0" y="873442"/>
                  </a:lnTo>
                  <a:lnTo>
                    <a:pt x="63741" y="905408"/>
                  </a:lnTo>
                  <a:lnTo>
                    <a:pt x="68199" y="920089"/>
                  </a:lnTo>
                  <a:lnTo>
                    <a:pt x="73558" y="934466"/>
                  </a:lnTo>
                  <a:lnTo>
                    <a:pt x="79806" y="948461"/>
                  </a:lnTo>
                  <a:lnTo>
                    <a:pt x="86918" y="962063"/>
                  </a:lnTo>
                  <a:lnTo>
                    <a:pt x="65189" y="1030351"/>
                  </a:lnTo>
                  <a:lnTo>
                    <a:pt x="115900" y="1081201"/>
                  </a:lnTo>
                  <a:lnTo>
                    <a:pt x="183984" y="1059408"/>
                  </a:lnTo>
                  <a:lnTo>
                    <a:pt x="197535" y="1066546"/>
                  </a:lnTo>
                  <a:lnTo>
                    <a:pt x="211505" y="1072819"/>
                  </a:lnTo>
                  <a:lnTo>
                    <a:pt x="225831" y="1078191"/>
                  </a:lnTo>
                  <a:lnTo>
                    <a:pt x="240487" y="1082649"/>
                  </a:lnTo>
                  <a:lnTo>
                    <a:pt x="272351" y="1146581"/>
                  </a:lnTo>
                  <a:lnTo>
                    <a:pt x="344792" y="1146581"/>
                  </a:lnTo>
                  <a:lnTo>
                    <a:pt x="359194" y="1117676"/>
                  </a:lnTo>
                  <a:lnTo>
                    <a:pt x="376656" y="1082649"/>
                  </a:lnTo>
                  <a:lnTo>
                    <a:pt x="391312" y="1078179"/>
                  </a:lnTo>
                  <a:lnTo>
                    <a:pt x="405638" y="1072807"/>
                  </a:lnTo>
                  <a:lnTo>
                    <a:pt x="419595" y="1066546"/>
                  </a:lnTo>
                  <a:lnTo>
                    <a:pt x="433158" y="1059408"/>
                  </a:lnTo>
                  <a:lnTo>
                    <a:pt x="501243" y="1082649"/>
                  </a:lnTo>
                  <a:lnTo>
                    <a:pt x="523786" y="1059408"/>
                  </a:lnTo>
                  <a:lnTo>
                    <a:pt x="533590" y="1049286"/>
                  </a:lnTo>
                  <a:lnTo>
                    <a:pt x="551954" y="1030351"/>
                  </a:lnTo>
                  <a:lnTo>
                    <a:pt x="530212" y="963523"/>
                  </a:lnTo>
                  <a:lnTo>
                    <a:pt x="537337" y="949921"/>
                  </a:lnTo>
                  <a:lnTo>
                    <a:pt x="543585" y="935913"/>
                  </a:lnTo>
                  <a:lnTo>
                    <a:pt x="548944" y="921550"/>
                  </a:lnTo>
                  <a:lnTo>
                    <a:pt x="553402" y="906856"/>
                  </a:lnTo>
                  <a:lnTo>
                    <a:pt x="617143" y="874890"/>
                  </a:lnTo>
                  <a:lnTo>
                    <a:pt x="617143" y="802246"/>
                  </a:lnTo>
                  <a:close/>
                </a:path>
                <a:path w="944879" h="1146810">
                  <a:moveTo>
                    <a:pt x="944537" y="273291"/>
                  </a:moveTo>
                  <a:lnTo>
                    <a:pt x="915708" y="258851"/>
                  </a:lnTo>
                  <a:lnTo>
                    <a:pt x="915708" y="291071"/>
                  </a:lnTo>
                  <a:lnTo>
                    <a:pt x="915708" y="327812"/>
                  </a:lnTo>
                  <a:lnTo>
                    <a:pt x="856818" y="357314"/>
                  </a:lnTo>
                  <a:lnTo>
                    <a:pt x="853173" y="369201"/>
                  </a:lnTo>
                  <a:lnTo>
                    <a:pt x="848728" y="382308"/>
                  </a:lnTo>
                  <a:lnTo>
                    <a:pt x="843572" y="395147"/>
                  </a:lnTo>
                  <a:lnTo>
                    <a:pt x="837730" y="407682"/>
                  </a:lnTo>
                  <a:lnTo>
                    <a:pt x="831164" y="419938"/>
                  </a:lnTo>
                  <a:lnTo>
                    <a:pt x="824534" y="431330"/>
                  </a:lnTo>
                  <a:lnTo>
                    <a:pt x="828725" y="443928"/>
                  </a:lnTo>
                  <a:lnTo>
                    <a:pt x="846035" y="494842"/>
                  </a:lnTo>
                  <a:lnTo>
                    <a:pt x="819734" y="520484"/>
                  </a:lnTo>
                  <a:lnTo>
                    <a:pt x="755929" y="498690"/>
                  </a:lnTo>
                  <a:lnTo>
                    <a:pt x="744499" y="505383"/>
                  </a:lnTo>
                  <a:lnTo>
                    <a:pt x="707580" y="521881"/>
                  </a:lnTo>
                  <a:lnTo>
                    <a:pt x="682396" y="529297"/>
                  </a:lnTo>
                  <a:lnTo>
                    <a:pt x="652843" y="588695"/>
                  </a:lnTo>
                  <a:lnTo>
                    <a:pt x="616254" y="588695"/>
                  </a:lnTo>
                  <a:lnTo>
                    <a:pt x="587184" y="530301"/>
                  </a:lnTo>
                  <a:lnTo>
                    <a:pt x="586689" y="529297"/>
                  </a:lnTo>
                  <a:lnTo>
                    <a:pt x="574433" y="525792"/>
                  </a:lnTo>
                  <a:lnTo>
                    <a:pt x="536536" y="511657"/>
                  </a:lnTo>
                  <a:lnTo>
                    <a:pt x="513143" y="498690"/>
                  </a:lnTo>
                  <a:lnTo>
                    <a:pt x="449605" y="520407"/>
                  </a:lnTo>
                  <a:lnTo>
                    <a:pt x="424408" y="495122"/>
                  </a:lnTo>
                  <a:lnTo>
                    <a:pt x="446049" y="431380"/>
                  </a:lnTo>
                  <a:lnTo>
                    <a:pt x="439356" y="419874"/>
                  </a:lnTo>
                  <a:lnTo>
                    <a:pt x="422986" y="382879"/>
                  </a:lnTo>
                  <a:lnTo>
                    <a:pt x="415607" y="357619"/>
                  </a:lnTo>
                  <a:lnTo>
                    <a:pt x="356374" y="327964"/>
                  </a:lnTo>
                  <a:lnTo>
                    <a:pt x="356374" y="291211"/>
                  </a:lnTo>
                  <a:lnTo>
                    <a:pt x="415569" y="261594"/>
                  </a:lnTo>
                  <a:lnTo>
                    <a:pt x="419138" y="249110"/>
                  </a:lnTo>
                  <a:lnTo>
                    <a:pt x="433108" y="211302"/>
                  </a:lnTo>
                  <a:lnTo>
                    <a:pt x="446024" y="187845"/>
                  </a:lnTo>
                  <a:lnTo>
                    <a:pt x="424383" y="124104"/>
                  </a:lnTo>
                  <a:lnTo>
                    <a:pt x="451040" y="97370"/>
                  </a:lnTo>
                  <a:lnTo>
                    <a:pt x="514578" y="119164"/>
                  </a:lnTo>
                  <a:lnTo>
                    <a:pt x="525995" y="112458"/>
                  </a:lnTo>
                  <a:lnTo>
                    <a:pt x="537959" y="106197"/>
                  </a:lnTo>
                  <a:lnTo>
                    <a:pt x="550278" y="100711"/>
                  </a:lnTo>
                  <a:lnTo>
                    <a:pt x="559282" y="97370"/>
                  </a:lnTo>
                  <a:lnTo>
                    <a:pt x="562927" y="96012"/>
                  </a:lnTo>
                  <a:lnTo>
                    <a:pt x="588162" y="88404"/>
                  </a:lnTo>
                  <a:lnTo>
                    <a:pt x="588784" y="87172"/>
                  </a:lnTo>
                  <a:lnTo>
                    <a:pt x="617728" y="29057"/>
                  </a:lnTo>
                  <a:lnTo>
                    <a:pt x="654354" y="29057"/>
                  </a:lnTo>
                  <a:lnTo>
                    <a:pt x="683920" y="88404"/>
                  </a:lnTo>
                  <a:lnTo>
                    <a:pt x="696163" y="91922"/>
                  </a:lnTo>
                  <a:lnTo>
                    <a:pt x="709091" y="95808"/>
                  </a:lnTo>
                  <a:lnTo>
                    <a:pt x="721741" y="100507"/>
                  </a:lnTo>
                  <a:lnTo>
                    <a:pt x="734060" y="105994"/>
                  </a:lnTo>
                  <a:lnTo>
                    <a:pt x="746023" y="112255"/>
                  </a:lnTo>
                  <a:lnTo>
                    <a:pt x="757453" y="118960"/>
                  </a:lnTo>
                  <a:lnTo>
                    <a:pt x="820978" y="97167"/>
                  </a:lnTo>
                  <a:lnTo>
                    <a:pt x="847636" y="123901"/>
                  </a:lnTo>
                  <a:lnTo>
                    <a:pt x="825995" y="187642"/>
                  </a:lnTo>
                  <a:lnTo>
                    <a:pt x="832764" y="199313"/>
                  </a:lnTo>
                  <a:lnTo>
                    <a:pt x="849109" y="236143"/>
                  </a:lnTo>
                  <a:lnTo>
                    <a:pt x="856513" y="261391"/>
                  </a:lnTo>
                  <a:lnTo>
                    <a:pt x="915708" y="291071"/>
                  </a:lnTo>
                  <a:lnTo>
                    <a:pt x="915708" y="258851"/>
                  </a:lnTo>
                  <a:lnTo>
                    <a:pt x="880795" y="241338"/>
                  </a:lnTo>
                  <a:lnTo>
                    <a:pt x="876287" y="226479"/>
                  </a:lnTo>
                  <a:lnTo>
                    <a:pt x="870915" y="212115"/>
                  </a:lnTo>
                  <a:lnTo>
                    <a:pt x="864654" y="198107"/>
                  </a:lnTo>
                  <a:lnTo>
                    <a:pt x="857618" y="184670"/>
                  </a:lnTo>
                  <a:lnTo>
                    <a:pt x="880795" y="116382"/>
                  </a:lnTo>
                  <a:lnTo>
                    <a:pt x="861656" y="97167"/>
                  </a:lnTo>
                  <a:lnTo>
                    <a:pt x="851839" y="87325"/>
                  </a:lnTo>
                  <a:lnTo>
                    <a:pt x="828649" y="64046"/>
                  </a:lnTo>
                  <a:lnTo>
                    <a:pt x="760564" y="87325"/>
                  </a:lnTo>
                  <a:lnTo>
                    <a:pt x="747001" y="80149"/>
                  </a:lnTo>
                  <a:lnTo>
                    <a:pt x="733044" y="73837"/>
                  </a:lnTo>
                  <a:lnTo>
                    <a:pt x="718591" y="68389"/>
                  </a:lnTo>
                  <a:lnTo>
                    <a:pt x="704062" y="63931"/>
                  </a:lnTo>
                  <a:lnTo>
                    <a:pt x="686676" y="29057"/>
                  </a:lnTo>
                  <a:lnTo>
                    <a:pt x="672185" y="0"/>
                  </a:lnTo>
                  <a:lnTo>
                    <a:pt x="599757" y="0"/>
                  </a:lnTo>
                  <a:lnTo>
                    <a:pt x="567880" y="63931"/>
                  </a:lnTo>
                  <a:lnTo>
                    <a:pt x="553135" y="68427"/>
                  </a:lnTo>
                  <a:lnTo>
                    <a:pt x="538911" y="73761"/>
                  </a:lnTo>
                  <a:lnTo>
                    <a:pt x="524941" y="80035"/>
                  </a:lnTo>
                  <a:lnTo>
                    <a:pt x="511390" y="87172"/>
                  </a:lnTo>
                  <a:lnTo>
                    <a:pt x="443293" y="63931"/>
                  </a:lnTo>
                  <a:lnTo>
                    <a:pt x="391147" y="116230"/>
                  </a:lnTo>
                  <a:lnTo>
                    <a:pt x="414324" y="184518"/>
                  </a:lnTo>
                  <a:lnTo>
                    <a:pt x="407136" y="198272"/>
                  </a:lnTo>
                  <a:lnTo>
                    <a:pt x="400900" y="212280"/>
                  </a:lnTo>
                  <a:lnTo>
                    <a:pt x="395554" y="226644"/>
                  </a:lnTo>
                  <a:lnTo>
                    <a:pt x="391147" y="241173"/>
                  </a:lnTo>
                  <a:lnTo>
                    <a:pt x="327406" y="273138"/>
                  </a:lnTo>
                  <a:lnTo>
                    <a:pt x="327406" y="345782"/>
                  </a:lnTo>
                  <a:lnTo>
                    <a:pt x="391147" y="377748"/>
                  </a:lnTo>
                  <a:lnTo>
                    <a:pt x="395643" y="392569"/>
                  </a:lnTo>
                  <a:lnTo>
                    <a:pt x="401015" y="406920"/>
                  </a:lnTo>
                  <a:lnTo>
                    <a:pt x="407263" y="420928"/>
                  </a:lnTo>
                  <a:lnTo>
                    <a:pt x="414324" y="434403"/>
                  </a:lnTo>
                  <a:lnTo>
                    <a:pt x="391147" y="502691"/>
                  </a:lnTo>
                  <a:lnTo>
                    <a:pt x="441845" y="553542"/>
                  </a:lnTo>
                  <a:lnTo>
                    <a:pt x="509943" y="530301"/>
                  </a:lnTo>
                  <a:lnTo>
                    <a:pt x="523494" y="537438"/>
                  </a:lnTo>
                  <a:lnTo>
                    <a:pt x="537451" y="543699"/>
                  </a:lnTo>
                  <a:lnTo>
                    <a:pt x="551789" y="549071"/>
                  </a:lnTo>
                  <a:lnTo>
                    <a:pt x="566432" y="553542"/>
                  </a:lnTo>
                  <a:lnTo>
                    <a:pt x="598309" y="617474"/>
                  </a:lnTo>
                  <a:lnTo>
                    <a:pt x="670737" y="617474"/>
                  </a:lnTo>
                  <a:lnTo>
                    <a:pt x="685088" y="588695"/>
                  </a:lnTo>
                  <a:lnTo>
                    <a:pt x="702614" y="553542"/>
                  </a:lnTo>
                  <a:lnTo>
                    <a:pt x="717257" y="549071"/>
                  </a:lnTo>
                  <a:lnTo>
                    <a:pt x="731583" y="543699"/>
                  </a:lnTo>
                  <a:lnTo>
                    <a:pt x="745553" y="537438"/>
                  </a:lnTo>
                  <a:lnTo>
                    <a:pt x="759104" y="530301"/>
                  </a:lnTo>
                  <a:lnTo>
                    <a:pt x="827201" y="553542"/>
                  </a:lnTo>
                  <a:lnTo>
                    <a:pt x="851039" y="530301"/>
                  </a:lnTo>
                  <a:lnTo>
                    <a:pt x="861098" y="520484"/>
                  </a:lnTo>
                  <a:lnTo>
                    <a:pt x="879348" y="502691"/>
                  </a:lnTo>
                  <a:lnTo>
                    <a:pt x="856170" y="434568"/>
                  </a:lnTo>
                  <a:lnTo>
                    <a:pt x="863549" y="420814"/>
                  </a:lnTo>
                  <a:lnTo>
                    <a:pt x="870102" y="406806"/>
                  </a:lnTo>
                  <a:lnTo>
                    <a:pt x="875868" y="392442"/>
                  </a:lnTo>
                  <a:lnTo>
                    <a:pt x="880795" y="377901"/>
                  </a:lnTo>
                  <a:lnTo>
                    <a:pt x="944537" y="345935"/>
                  </a:lnTo>
                  <a:lnTo>
                    <a:pt x="944537" y="273291"/>
                  </a:lnTo>
                  <a:close/>
                </a:path>
              </a:pathLst>
            </a:custGeom>
            <a:solidFill>
              <a:srgbClr val="C0C8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135069" y="2174534"/>
              <a:ext cx="217301" cy="21793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07667" y="2703596"/>
              <a:ext cx="217301" cy="217930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1792223" y="1868423"/>
            <a:ext cx="2571115" cy="1932939"/>
          </a:xfrm>
          <a:prstGeom prst="rect">
            <a:avLst/>
          </a:prstGeom>
          <a:ln w="6350">
            <a:solidFill>
              <a:srgbClr val="355EA9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 dirty="0">
              <a:latin typeface="Times New Roman"/>
              <a:cs typeface="Times New Roman"/>
            </a:endParaRPr>
          </a:p>
          <a:p>
            <a:pPr algn="ctr">
              <a:lnSpc>
                <a:spcPts val="1610"/>
              </a:lnSpc>
              <a:spcBef>
                <a:spcPts val="880"/>
              </a:spcBef>
            </a:pPr>
            <a:r>
              <a:rPr sz="1400" b="1" spc="-5" dirty="0">
                <a:solidFill>
                  <a:srgbClr val="DF5F1F"/>
                </a:solidFill>
                <a:latin typeface="Calibri"/>
                <a:cs typeface="Calibri"/>
              </a:rPr>
              <a:t>Advanced</a:t>
            </a:r>
            <a:endParaRPr sz="1400" dirty="0">
              <a:latin typeface="Calibri"/>
              <a:cs typeface="Calibri"/>
            </a:endParaRPr>
          </a:p>
          <a:p>
            <a:pPr algn="ctr">
              <a:lnSpc>
                <a:spcPts val="1610"/>
              </a:lnSpc>
            </a:pPr>
            <a:r>
              <a:rPr sz="1400" b="1" spc="-5" dirty="0">
                <a:solidFill>
                  <a:srgbClr val="DF5F1F"/>
                </a:solidFill>
                <a:latin typeface="Calibri"/>
                <a:cs typeface="Calibri"/>
              </a:rPr>
              <a:t>Manufacturing</a:t>
            </a:r>
            <a:endParaRPr sz="1400" dirty="0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4811267" y="1868423"/>
            <a:ext cx="2569845" cy="1932939"/>
            <a:chOff x="4811267" y="1868423"/>
            <a:chExt cx="2569845" cy="1932939"/>
          </a:xfrm>
        </p:grpSpPr>
        <p:sp>
          <p:nvSpPr>
            <p:cNvPr id="10" name="object 10"/>
            <p:cNvSpPr/>
            <p:nvPr/>
          </p:nvSpPr>
          <p:spPr>
            <a:xfrm>
              <a:off x="4811267" y="1868423"/>
              <a:ext cx="2569845" cy="1932939"/>
            </a:xfrm>
            <a:custGeom>
              <a:avLst/>
              <a:gdLst/>
              <a:ahLst/>
              <a:cxnLst/>
              <a:rect l="l" t="t" r="r" b="b"/>
              <a:pathLst>
                <a:path w="2569845" h="1932939">
                  <a:moveTo>
                    <a:pt x="2569464" y="0"/>
                  </a:moveTo>
                  <a:lnTo>
                    <a:pt x="0" y="0"/>
                  </a:lnTo>
                  <a:lnTo>
                    <a:pt x="0" y="1932432"/>
                  </a:lnTo>
                  <a:lnTo>
                    <a:pt x="2569464" y="1932432"/>
                  </a:lnTo>
                  <a:lnTo>
                    <a:pt x="2569464" y="0"/>
                  </a:lnTo>
                  <a:close/>
                </a:path>
              </a:pathLst>
            </a:custGeom>
            <a:solidFill>
              <a:srgbClr val="F8CAAC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432628" y="2196528"/>
              <a:ext cx="1331595" cy="799465"/>
            </a:xfrm>
            <a:custGeom>
              <a:avLst/>
              <a:gdLst/>
              <a:ahLst/>
              <a:cxnLst/>
              <a:rect l="l" t="t" r="r" b="b"/>
              <a:pathLst>
                <a:path w="1331595" h="799464">
                  <a:moveTo>
                    <a:pt x="853833" y="334352"/>
                  </a:moveTo>
                  <a:lnTo>
                    <a:pt x="851865" y="319824"/>
                  </a:lnTo>
                  <a:lnTo>
                    <a:pt x="847051" y="284137"/>
                  </a:lnTo>
                  <a:lnTo>
                    <a:pt x="828078" y="239064"/>
                  </a:lnTo>
                  <a:lnTo>
                    <a:pt x="824153" y="233972"/>
                  </a:lnTo>
                  <a:lnTo>
                    <a:pt x="824153" y="319824"/>
                  </a:lnTo>
                  <a:lnTo>
                    <a:pt x="824153" y="348881"/>
                  </a:lnTo>
                  <a:lnTo>
                    <a:pt x="812901" y="394919"/>
                  </a:lnTo>
                  <a:lnTo>
                    <a:pt x="789317" y="434873"/>
                  </a:lnTo>
                  <a:lnTo>
                    <a:pt x="755319" y="466356"/>
                  </a:lnTo>
                  <a:lnTo>
                    <a:pt x="712812" y="487006"/>
                  </a:lnTo>
                  <a:lnTo>
                    <a:pt x="721639" y="476377"/>
                  </a:lnTo>
                  <a:lnTo>
                    <a:pt x="737514" y="457250"/>
                  </a:lnTo>
                  <a:lnTo>
                    <a:pt x="756081" y="423697"/>
                  </a:lnTo>
                  <a:lnTo>
                    <a:pt x="768121" y="387261"/>
                  </a:lnTo>
                  <a:lnTo>
                    <a:pt x="773226" y="348881"/>
                  </a:lnTo>
                  <a:lnTo>
                    <a:pt x="824153" y="348881"/>
                  </a:lnTo>
                  <a:lnTo>
                    <a:pt x="824153" y="319824"/>
                  </a:lnTo>
                  <a:lnTo>
                    <a:pt x="773226" y="319824"/>
                  </a:lnTo>
                  <a:lnTo>
                    <a:pt x="768121" y="281432"/>
                  </a:lnTo>
                  <a:lnTo>
                    <a:pt x="756094" y="245046"/>
                  </a:lnTo>
                  <a:lnTo>
                    <a:pt x="744207" y="223558"/>
                  </a:lnTo>
                  <a:lnTo>
                    <a:pt x="744207" y="319824"/>
                  </a:lnTo>
                  <a:lnTo>
                    <a:pt x="744207" y="348881"/>
                  </a:lnTo>
                  <a:lnTo>
                    <a:pt x="737704" y="388327"/>
                  </a:lnTo>
                  <a:lnTo>
                    <a:pt x="724306" y="423748"/>
                  </a:lnTo>
                  <a:lnTo>
                    <a:pt x="704875" y="453567"/>
                  </a:lnTo>
                  <a:lnTo>
                    <a:pt x="680161" y="476338"/>
                  </a:lnTo>
                  <a:lnTo>
                    <a:pt x="680161" y="348881"/>
                  </a:lnTo>
                  <a:lnTo>
                    <a:pt x="744207" y="348881"/>
                  </a:lnTo>
                  <a:lnTo>
                    <a:pt x="744207" y="319824"/>
                  </a:lnTo>
                  <a:lnTo>
                    <a:pt x="680161" y="319824"/>
                  </a:lnTo>
                  <a:lnTo>
                    <a:pt x="680161" y="192366"/>
                  </a:lnTo>
                  <a:lnTo>
                    <a:pt x="704875" y="215138"/>
                  </a:lnTo>
                  <a:lnTo>
                    <a:pt x="724344" y="245046"/>
                  </a:lnTo>
                  <a:lnTo>
                    <a:pt x="737717" y="280403"/>
                  </a:lnTo>
                  <a:lnTo>
                    <a:pt x="744207" y="319824"/>
                  </a:lnTo>
                  <a:lnTo>
                    <a:pt x="744207" y="223558"/>
                  </a:lnTo>
                  <a:lnTo>
                    <a:pt x="737501" y="211429"/>
                  </a:lnTo>
                  <a:lnTo>
                    <a:pt x="721664" y="192366"/>
                  </a:lnTo>
                  <a:lnTo>
                    <a:pt x="712863" y="181762"/>
                  </a:lnTo>
                  <a:lnTo>
                    <a:pt x="755307" y="202336"/>
                  </a:lnTo>
                  <a:lnTo>
                    <a:pt x="789305" y="233832"/>
                  </a:lnTo>
                  <a:lnTo>
                    <a:pt x="812888" y="273786"/>
                  </a:lnTo>
                  <a:lnTo>
                    <a:pt x="824153" y="319824"/>
                  </a:lnTo>
                  <a:lnTo>
                    <a:pt x="824153" y="233972"/>
                  </a:lnTo>
                  <a:lnTo>
                    <a:pt x="798664" y="200863"/>
                  </a:lnTo>
                  <a:lnTo>
                    <a:pt x="760603" y="171323"/>
                  </a:lnTo>
                  <a:lnTo>
                    <a:pt x="715683" y="152273"/>
                  </a:lnTo>
                  <a:lnTo>
                    <a:pt x="665695" y="145478"/>
                  </a:lnTo>
                  <a:lnTo>
                    <a:pt x="651217" y="147434"/>
                  </a:lnTo>
                  <a:lnTo>
                    <a:pt x="651217" y="192341"/>
                  </a:lnTo>
                  <a:lnTo>
                    <a:pt x="651217" y="319824"/>
                  </a:lnTo>
                  <a:lnTo>
                    <a:pt x="651217" y="348881"/>
                  </a:lnTo>
                  <a:lnTo>
                    <a:pt x="651217" y="476377"/>
                  </a:lnTo>
                  <a:lnTo>
                    <a:pt x="626478" y="453567"/>
                  </a:lnTo>
                  <a:lnTo>
                    <a:pt x="618540" y="441375"/>
                  </a:lnTo>
                  <a:lnTo>
                    <a:pt x="618540" y="486994"/>
                  </a:lnTo>
                  <a:lnTo>
                    <a:pt x="576059" y="466344"/>
                  </a:lnTo>
                  <a:lnTo>
                    <a:pt x="542061" y="434848"/>
                  </a:lnTo>
                  <a:lnTo>
                    <a:pt x="518490" y="394906"/>
                  </a:lnTo>
                  <a:lnTo>
                    <a:pt x="507238" y="348881"/>
                  </a:lnTo>
                  <a:lnTo>
                    <a:pt x="558152" y="348881"/>
                  </a:lnTo>
                  <a:lnTo>
                    <a:pt x="563245" y="387261"/>
                  </a:lnTo>
                  <a:lnTo>
                    <a:pt x="575310" y="423748"/>
                  </a:lnTo>
                  <a:lnTo>
                    <a:pt x="593852" y="457263"/>
                  </a:lnTo>
                  <a:lnTo>
                    <a:pt x="618540" y="486994"/>
                  </a:lnTo>
                  <a:lnTo>
                    <a:pt x="618540" y="441375"/>
                  </a:lnTo>
                  <a:lnTo>
                    <a:pt x="607034" y="423697"/>
                  </a:lnTo>
                  <a:lnTo>
                    <a:pt x="593661" y="388289"/>
                  </a:lnTo>
                  <a:lnTo>
                    <a:pt x="587184" y="348881"/>
                  </a:lnTo>
                  <a:lnTo>
                    <a:pt x="651217" y="348881"/>
                  </a:lnTo>
                  <a:lnTo>
                    <a:pt x="651217" y="319824"/>
                  </a:lnTo>
                  <a:lnTo>
                    <a:pt x="587171" y="319824"/>
                  </a:lnTo>
                  <a:lnTo>
                    <a:pt x="593648" y="280289"/>
                  </a:lnTo>
                  <a:lnTo>
                    <a:pt x="607034" y="244881"/>
                  </a:lnTo>
                  <a:lnTo>
                    <a:pt x="626491" y="215061"/>
                  </a:lnTo>
                  <a:lnTo>
                    <a:pt x="651217" y="192341"/>
                  </a:lnTo>
                  <a:lnTo>
                    <a:pt x="651217" y="147434"/>
                  </a:lnTo>
                  <a:lnTo>
                    <a:pt x="618324" y="151866"/>
                  </a:lnTo>
                  <a:lnTo>
                    <a:pt x="618324" y="181762"/>
                  </a:lnTo>
                  <a:lnTo>
                    <a:pt x="593674" y="211505"/>
                  </a:lnTo>
                  <a:lnTo>
                    <a:pt x="575157" y="245046"/>
                  </a:lnTo>
                  <a:lnTo>
                    <a:pt x="563181" y="281470"/>
                  </a:lnTo>
                  <a:lnTo>
                    <a:pt x="558152" y="319824"/>
                  </a:lnTo>
                  <a:lnTo>
                    <a:pt x="507238" y="319824"/>
                  </a:lnTo>
                  <a:lnTo>
                    <a:pt x="518464" y="273850"/>
                  </a:lnTo>
                  <a:lnTo>
                    <a:pt x="541997" y="233934"/>
                  </a:lnTo>
                  <a:lnTo>
                    <a:pt x="575919" y="202450"/>
                  </a:lnTo>
                  <a:lnTo>
                    <a:pt x="618324" y="181762"/>
                  </a:lnTo>
                  <a:lnTo>
                    <a:pt x="618324" y="151866"/>
                  </a:lnTo>
                  <a:lnTo>
                    <a:pt x="570738" y="171259"/>
                  </a:lnTo>
                  <a:lnTo>
                    <a:pt x="532663" y="200787"/>
                  </a:lnTo>
                  <a:lnTo>
                    <a:pt x="503250" y="239014"/>
                  </a:lnTo>
                  <a:lnTo>
                    <a:pt x="484276" y="284162"/>
                  </a:lnTo>
                  <a:lnTo>
                    <a:pt x="477558" y="334352"/>
                  </a:lnTo>
                  <a:lnTo>
                    <a:pt x="484276" y="384556"/>
                  </a:lnTo>
                  <a:lnTo>
                    <a:pt x="503250" y="429679"/>
                  </a:lnTo>
                  <a:lnTo>
                    <a:pt x="532663" y="467906"/>
                  </a:lnTo>
                  <a:lnTo>
                    <a:pt x="570738" y="497433"/>
                  </a:lnTo>
                  <a:lnTo>
                    <a:pt x="615683" y="516470"/>
                  </a:lnTo>
                  <a:lnTo>
                    <a:pt x="665695" y="523227"/>
                  </a:lnTo>
                  <a:lnTo>
                    <a:pt x="715708" y="516470"/>
                  </a:lnTo>
                  <a:lnTo>
                    <a:pt x="760653" y="497433"/>
                  </a:lnTo>
                  <a:lnTo>
                    <a:pt x="774090" y="487006"/>
                  </a:lnTo>
                  <a:lnTo>
                    <a:pt x="798728" y="467906"/>
                  </a:lnTo>
                  <a:lnTo>
                    <a:pt x="828141" y="429679"/>
                  </a:lnTo>
                  <a:lnTo>
                    <a:pt x="847102" y="384556"/>
                  </a:lnTo>
                  <a:lnTo>
                    <a:pt x="851877" y="348881"/>
                  </a:lnTo>
                  <a:lnTo>
                    <a:pt x="853833" y="334352"/>
                  </a:lnTo>
                  <a:close/>
                </a:path>
                <a:path w="1331595" h="799464">
                  <a:moveTo>
                    <a:pt x="1085430" y="72656"/>
                  </a:moveTo>
                  <a:lnTo>
                    <a:pt x="1056487" y="72656"/>
                  </a:lnTo>
                  <a:lnTo>
                    <a:pt x="1056487" y="101714"/>
                  </a:lnTo>
                  <a:lnTo>
                    <a:pt x="1056436" y="566534"/>
                  </a:lnTo>
                  <a:lnTo>
                    <a:pt x="274967" y="566775"/>
                  </a:lnTo>
                  <a:lnTo>
                    <a:pt x="274967" y="101714"/>
                  </a:lnTo>
                  <a:lnTo>
                    <a:pt x="1056487" y="101714"/>
                  </a:lnTo>
                  <a:lnTo>
                    <a:pt x="1056487" y="72656"/>
                  </a:lnTo>
                  <a:lnTo>
                    <a:pt x="246024" y="72656"/>
                  </a:lnTo>
                  <a:lnTo>
                    <a:pt x="246024" y="595845"/>
                  </a:lnTo>
                  <a:lnTo>
                    <a:pt x="1085380" y="595591"/>
                  </a:lnTo>
                  <a:lnTo>
                    <a:pt x="1085380" y="566775"/>
                  </a:lnTo>
                  <a:lnTo>
                    <a:pt x="1085430" y="101714"/>
                  </a:lnTo>
                  <a:lnTo>
                    <a:pt x="1085430" y="72656"/>
                  </a:lnTo>
                  <a:close/>
                </a:path>
                <a:path w="1331595" h="799464">
                  <a:moveTo>
                    <a:pt x="1157795" y="58115"/>
                  </a:moveTo>
                  <a:lnTo>
                    <a:pt x="1153223" y="35496"/>
                  </a:lnTo>
                  <a:lnTo>
                    <a:pt x="1140815" y="17030"/>
                  </a:lnTo>
                  <a:lnTo>
                    <a:pt x="1122426" y="4584"/>
                  </a:lnTo>
                  <a:lnTo>
                    <a:pt x="1099908" y="0"/>
                  </a:lnTo>
                  <a:lnTo>
                    <a:pt x="231559" y="0"/>
                  </a:lnTo>
                  <a:lnTo>
                    <a:pt x="209029" y="4584"/>
                  </a:lnTo>
                  <a:lnTo>
                    <a:pt x="190639" y="17030"/>
                  </a:lnTo>
                  <a:lnTo>
                    <a:pt x="178231" y="35496"/>
                  </a:lnTo>
                  <a:lnTo>
                    <a:pt x="173672" y="58115"/>
                  </a:lnTo>
                  <a:lnTo>
                    <a:pt x="173672" y="653973"/>
                  </a:lnTo>
                  <a:lnTo>
                    <a:pt x="202615" y="653973"/>
                  </a:lnTo>
                  <a:lnTo>
                    <a:pt x="202615" y="58115"/>
                  </a:lnTo>
                  <a:lnTo>
                    <a:pt x="204901" y="46799"/>
                  </a:lnTo>
                  <a:lnTo>
                    <a:pt x="211099" y="37579"/>
                  </a:lnTo>
                  <a:lnTo>
                    <a:pt x="220294" y="31343"/>
                  </a:lnTo>
                  <a:lnTo>
                    <a:pt x="231559" y="29057"/>
                  </a:lnTo>
                  <a:lnTo>
                    <a:pt x="1099908" y="29057"/>
                  </a:lnTo>
                  <a:lnTo>
                    <a:pt x="1111161" y="31343"/>
                  </a:lnTo>
                  <a:lnTo>
                    <a:pt x="1120355" y="37579"/>
                  </a:lnTo>
                  <a:lnTo>
                    <a:pt x="1126566" y="46799"/>
                  </a:lnTo>
                  <a:lnTo>
                    <a:pt x="1128852" y="58115"/>
                  </a:lnTo>
                  <a:lnTo>
                    <a:pt x="1128852" y="653973"/>
                  </a:lnTo>
                  <a:lnTo>
                    <a:pt x="1157795" y="653973"/>
                  </a:lnTo>
                  <a:lnTo>
                    <a:pt x="1157795" y="58115"/>
                  </a:lnTo>
                  <a:close/>
                </a:path>
                <a:path w="1331595" h="799464">
                  <a:moveTo>
                    <a:pt x="1331518" y="697280"/>
                  </a:moveTo>
                  <a:lnTo>
                    <a:pt x="1302575" y="697280"/>
                  </a:lnTo>
                  <a:lnTo>
                    <a:pt x="1302575" y="726338"/>
                  </a:lnTo>
                  <a:lnTo>
                    <a:pt x="1299095" y="743305"/>
                  </a:lnTo>
                  <a:lnTo>
                    <a:pt x="1289761" y="757148"/>
                  </a:lnTo>
                  <a:lnTo>
                    <a:pt x="1275943" y="766495"/>
                  </a:lnTo>
                  <a:lnTo>
                    <a:pt x="1259039" y="769924"/>
                  </a:lnTo>
                  <a:lnTo>
                    <a:pt x="72351" y="769924"/>
                  </a:lnTo>
                  <a:lnTo>
                    <a:pt x="55460" y="766495"/>
                  </a:lnTo>
                  <a:lnTo>
                    <a:pt x="41668" y="757148"/>
                  </a:lnTo>
                  <a:lnTo>
                    <a:pt x="32359" y="743305"/>
                  </a:lnTo>
                  <a:lnTo>
                    <a:pt x="28943" y="726338"/>
                  </a:lnTo>
                  <a:lnTo>
                    <a:pt x="564413" y="726338"/>
                  </a:lnTo>
                  <a:lnTo>
                    <a:pt x="566242" y="737349"/>
                  </a:lnTo>
                  <a:lnTo>
                    <a:pt x="571931" y="746493"/>
                  </a:lnTo>
                  <a:lnTo>
                    <a:pt x="580618" y="752817"/>
                  </a:lnTo>
                  <a:lnTo>
                    <a:pt x="591426" y="755396"/>
                  </a:lnTo>
                  <a:lnTo>
                    <a:pt x="592086" y="755421"/>
                  </a:lnTo>
                  <a:lnTo>
                    <a:pt x="593356" y="755396"/>
                  </a:lnTo>
                  <a:lnTo>
                    <a:pt x="738085" y="755396"/>
                  </a:lnTo>
                  <a:lnTo>
                    <a:pt x="749058" y="753579"/>
                  </a:lnTo>
                  <a:lnTo>
                    <a:pt x="758164" y="747864"/>
                  </a:lnTo>
                  <a:lnTo>
                    <a:pt x="764463" y="739140"/>
                  </a:lnTo>
                  <a:lnTo>
                    <a:pt x="767029" y="728281"/>
                  </a:lnTo>
                  <a:lnTo>
                    <a:pt x="767029" y="726338"/>
                  </a:lnTo>
                  <a:lnTo>
                    <a:pt x="1302575" y="726338"/>
                  </a:lnTo>
                  <a:lnTo>
                    <a:pt x="1302575" y="697280"/>
                  </a:lnTo>
                  <a:lnTo>
                    <a:pt x="738085" y="697280"/>
                  </a:lnTo>
                  <a:lnTo>
                    <a:pt x="738085" y="726338"/>
                  </a:lnTo>
                  <a:lnTo>
                    <a:pt x="593356" y="726338"/>
                  </a:lnTo>
                  <a:lnTo>
                    <a:pt x="593356" y="697280"/>
                  </a:lnTo>
                  <a:lnTo>
                    <a:pt x="0" y="697280"/>
                  </a:lnTo>
                  <a:lnTo>
                    <a:pt x="0" y="726338"/>
                  </a:lnTo>
                  <a:lnTo>
                    <a:pt x="5702" y="754595"/>
                  </a:lnTo>
                  <a:lnTo>
                    <a:pt x="21221" y="777684"/>
                  </a:lnTo>
                  <a:lnTo>
                    <a:pt x="44221" y="793254"/>
                  </a:lnTo>
                  <a:lnTo>
                    <a:pt x="72351" y="798982"/>
                  </a:lnTo>
                  <a:lnTo>
                    <a:pt x="1259039" y="798982"/>
                  </a:lnTo>
                  <a:lnTo>
                    <a:pt x="1310246" y="777684"/>
                  </a:lnTo>
                  <a:lnTo>
                    <a:pt x="1331518" y="726338"/>
                  </a:lnTo>
                  <a:lnTo>
                    <a:pt x="1331518" y="697280"/>
                  </a:lnTo>
                  <a:close/>
                </a:path>
              </a:pathLst>
            </a:custGeom>
            <a:solidFill>
              <a:srgbClr val="C0C8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4811267" y="1868423"/>
            <a:ext cx="2569845" cy="1932939"/>
          </a:xfrm>
          <a:prstGeom prst="rect">
            <a:avLst/>
          </a:prstGeom>
          <a:ln w="6350">
            <a:solidFill>
              <a:srgbClr val="355EA9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ts val="1610"/>
              </a:lnSpc>
              <a:spcBef>
                <a:spcPts val="880"/>
              </a:spcBef>
            </a:pPr>
            <a:r>
              <a:rPr sz="1400" b="1" spc="-5" dirty="0">
                <a:solidFill>
                  <a:srgbClr val="DF5F1F"/>
                </a:solidFill>
                <a:latin typeface="Calibri"/>
                <a:cs typeface="Calibri"/>
              </a:rPr>
              <a:t>Information</a:t>
            </a:r>
            <a:endParaRPr sz="1400">
              <a:latin typeface="Calibri"/>
              <a:cs typeface="Calibri"/>
            </a:endParaRPr>
          </a:p>
          <a:p>
            <a:pPr marL="1905" algn="ctr">
              <a:lnSpc>
                <a:spcPts val="1610"/>
              </a:lnSpc>
            </a:pPr>
            <a:r>
              <a:rPr sz="1400" b="1" spc="-15" dirty="0">
                <a:solidFill>
                  <a:srgbClr val="DF5F1F"/>
                </a:solidFill>
                <a:latin typeface="Calibri"/>
                <a:cs typeface="Calibri"/>
              </a:rPr>
              <a:t>Technology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7828788" y="1868423"/>
            <a:ext cx="2571115" cy="1932939"/>
            <a:chOff x="7828788" y="1868423"/>
            <a:chExt cx="2571115" cy="1932939"/>
          </a:xfrm>
        </p:grpSpPr>
        <p:sp>
          <p:nvSpPr>
            <p:cNvPr id="14" name="object 14"/>
            <p:cNvSpPr/>
            <p:nvPr/>
          </p:nvSpPr>
          <p:spPr>
            <a:xfrm>
              <a:off x="7828788" y="1868423"/>
              <a:ext cx="2571115" cy="1932939"/>
            </a:xfrm>
            <a:custGeom>
              <a:avLst/>
              <a:gdLst/>
              <a:ahLst/>
              <a:cxnLst/>
              <a:rect l="l" t="t" r="r" b="b"/>
              <a:pathLst>
                <a:path w="2571115" h="1932939">
                  <a:moveTo>
                    <a:pt x="2570988" y="0"/>
                  </a:moveTo>
                  <a:lnTo>
                    <a:pt x="0" y="0"/>
                  </a:lnTo>
                  <a:lnTo>
                    <a:pt x="0" y="1932432"/>
                  </a:lnTo>
                  <a:lnTo>
                    <a:pt x="2570988" y="1932432"/>
                  </a:lnTo>
                  <a:lnTo>
                    <a:pt x="2570988" y="0"/>
                  </a:lnTo>
                  <a:close/>
                </a:path>
              </a:pathLst>
            </a:custGeom>
            <a:solidFill>
              <a:srgbClr val="F8CAAC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624032" y="2734417"/>
              <a:ext cx="231788" cy="232458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8479164" y="2240296"/>
              <a:ext cx="1275080" cy="610870"/>
            </a:xfrm>
            <a:custGeom>
              <a:avLst/>
              <a:gdLst/>
              <a:ahLst/>
              <a:cxnLst/>
              <a:rect l="l" t="t" r="r" b="b"/>
              <a:pathLst>
                <a:path w="1275079" h="610869">
                  <a:moveTo>
                    <a:pt x="869207" y="0"/>
                  </a:moveTo>
                  <a:lnTo>
                    <a:pt x="0" y="0"/>
                  </a:lnTo>
                  <a:lnTo>
                    <a:pt x="0" y="610374"/>
                  </a:lnTo>
                  <a:lnTo>
                    <a:pt x="115894" y="610374"/>
                  </a:lnTo>
                  <a:lnTo>
                    <a:pt x="116079" y="603012"/>
                  </a:lnTo>
                  <a:lnTo>
                    <a:pt x="116625" y="595720"/>
                  </a:lnTo>
                  <a:lnTo>
                    <a:pt x="117533" y="588466"/>
                  </a:lnTo>
                  <a:lnTo>
                    <a:pt x="118791" y="581316"/>
                  </a:lnTo>
                  <a:lnTo>
                    <a:pt x="28973" y="581316"/>
                  </a:lnTo>
                  <a:lnTo>
                    <a:pt x="28973" y="391499"/>
                  </a:lnTo>
                  <a:lnTo>
                    <a:pt x="869207" y="391499"/>
                  </a:lnTo>
                  <a:lnTo>
                    <a:pt x="869207" y="362442"/>
                  </a:lnTo>
                  <a:lnTo>
                    <a:pt x="28973" y="362442"/>
                  </a:lnTo>
                  <a:lnTo>
                    <a:pt x="28973" y="29057"/>
                  </a:lnTo>
                  <a:lnTo>
                    <a:pt x="869207" y="29057"/>
                  </a:lnTo>
                  <a:lnTo>
                    <a:pt x="869207" y="0"/>
                  </a:lnTo>
                  <a:close/>
                </a:path>
                <a:path w="1275079" h="610869">
                  <a:moveTo>
                    <a:pt x="886591" y="581316"/>
                  </a:moveTo>
                  <a:lnTo>
                    <a:pt x="402732" y="581316"/>
                  </a:lnTo>
                  <a:lnTo>
                    <a:pt x="404007" y="588520"/>
                  </a:lnTo>
                  <a:lnTo>
                    <a:pt x="404914" y="595773"/>
                  </a:lnTo>
                  <a:lnTo>
                    <a:pt x="405452" y="603012"/>
                  </a:lnTo>
                  <a:lnTo>
                    <a:pt x="405630" y="610374"/>
                  </a:lnTo>
                  <a:lnTo>
                    <a:pt x="883694" y="610374"/>
                  </a:lnTo>
                  <a:lnTo>
                    <a:pt x="883879" y="603012"/>
                  </a:lnTo>
                  <a:lnTo>
                    <a:pt x="884425" y="595720"/>
                  </a:lnTo>
                  <a:lnTo>
                    <a:pt x="885333" y="588466"/>
                  </a:lnTo>
                  <a:lnTo>
                    <a:pt x="886591" y="581316"/>
                  </a:lnTo>
                  <a:close/>
                </a:path>
                <a:path w="1275079" h="610869">
                  <a:moveTo>
                    <a:pt x="956128" y="116229"/>
                  </a:moveTo>
                  <a:lnTo>
                    <a:pt x="927154" y="116229"/>
                  </a:lnTo>
                  <a:lnTo>
                    <a:pt x="927154" y="318856"/>
                  </a:lnTo>
                  <a:lnTo>
                    <a:pt x="1150010" y="318856"/>
                  </a:lnTo>
                  <a:lnTo>
                    <a:pt x="1152424" y="321301"/>
                  </a:lnTo>
                  <a:lnTo>
                    <a:pt x="1154959" y="323578"/>
                  </a:lnTo>
                  <a:lnTo>
                    <a:pt x="1233912" y="383339"/>
                  </a:lnTo>
                  <a:lnTo>
                    <a:pt x="1238920" y="388049"/>
                  </a:lnTo>
                  <a:lnTo>
                    <a:pt x="1242650" y="393715"/>
                  </a:lnTo>
                  <a:lnTo>
                    <a:pt x="1244998" y="400089"/>
                  </a:lnTo>
                  <a:lnTo>
                    <a:pt x="1245864" y="406924"/>
                  </a:lnTo>
                  <a:lnTo>
                    <a:pt x="1245864" y="552211"/>
                  </a:lnTo>
                  <a:lnTo>
                    <a:pt x="1243595" y="563519"/>
                  </a:lnTo>
                  <a:lnTo>
                    <a:pt x="1237398" y="572755"/>
                  </a:lnTo>
                  <a:lnTo>
                    <a:pt x="1228191" y="578984"/>
                  </a:lnTo>
                  <a:lnTo>
                    <a:pt x="1216890" y="581268"/>
                  </a:lnTo>
                  <a:lnTo>
                    <a:pt x="1170532" y="581268"/>
                  </a:lnTo>
                  <a:lnTo>
                    <a:pt x="1171807" y="588520"/>
                  </a:lnTo>
                  <a:lnTo>
                    <a:pt x="1172709" y="595773"/>
                  </a:lnTo>
                  <a:lnTo>
                    <a:pt x="1173249" y="603012"/>
                  </a:lnTo>
                  <a:lnTo>
                    <a:pt x="1173430" y="610325"/>
                  </a:lnTo>
                  <a:lnTo>
                    <a:pt x="1216890" y="610325"/>
                  </a:lnTo>
                  <a:lnTo>
                    <a:pt x="1239424" y="605706"/>
                  </a:lnTo>
                  <a:lnTo>
                    <a:pt x="1257815" y="593245"/>
                  </a:lnTo>
                  <a:lnTo>
                    <a:pt x="1270231" y="574796"/>
                  </a:lnTo>
                  <a:lnTo>
                    <a:pt x="1274837" y="552211"/>
                  </a:lnTo>
                  <a:lnTo>
                    <a:pt x="1274837" y="406924"/>
                  </a:lnTo>
                  <a:lnTo>
                    <a:pt x="1261392" y="369758"/>
                  </a:lnTo>
                  <a:lnTo>
                    <a:pt x="1174879" y="302293"/>
                  </a:lnTo>
                  <a:lnTo>
                    <a:pt x="1167907" y="296077"/>
                  </a:lnTo>
                  <a:lnTo>
                    <a:pt x="1162885" y="289774"/>
                  </a:lnTo>
                  <a:lnTo>
                    <a:pt x="956128" y="289774"/>
                  </a:lnTo>
                  <a:lnTo>
                    <a:pt x="956128" y="116229"/>
                  </a:lnTo>
                  <a:close/>
                </a:path>
                <a:path w="1275079" h="610869">
                  <a:moveTo>
                    <a:pt x="869207" y="391499"/>
                  </a:moveTo>
                  <a:lnTo>
                    <a:pt x="840234" y="391499"/>
                  </a:lnTo>
                  <a:lnTo>
                    <a:pt x="840234" y="581316"/>
                  </a:lnTo>
                  <a:lnTo>
                    <a:pt x="869207" y="581316"/>
                  </a:lnTo>
                  <a:lnTo>
                    <a:pt x="869207" y="391499"/>
                  </a:lnTo>
                  <a:close/>
                </a:path>
                <a:path w="1275079" h="610869">
                  <a:moveTo>
                    <a:pt x="869207" y="29057"/>
                  </a:moveTo>
                  <a:lnTo>
                    <a:pt x="840234" y="29057"/>
                  </a:lnTo>
                  <a:lnTo>
                    <a:pt x="840234" y="362442"/>
                  </a:lnTo>
                  <a:lnTo>
                    <a:pt x="869207" y="362442"/>
                  </a:lnTo>
                  <a:lnTo>
                    <a:pt x="869207" y="116229"/>
                  </a:lnTo>
                  <a:lnTo>
                    <a:pt x="1088718" y="116229"/>
                  </a:lnTo>
                  <a:lnTo>
                    <a:pt x="1083666" y="110984"/>
                  </a:lnTo>
                  <a:lnTo>
                    <a:pt x="1051198" y="93632"/>
                  </a:lnTo>
                  <a:lnTo>
                    <a:pt x="1014075" y="87172"/>
                  </a:lnTo>
                  <a:lnTo>
                    <a:pt x="869207" y="87172"/>
                  </a:lnTo>
                  <a:lnTo>
                    <a:pt x="869207" y="29057"/>
                  </a:lnTo>
                  <a:close/>
                </a:path>
                <a:path w="1275079" h="610869">
                  <a:moveTo>
                    <a:pt x="1088718" y="116229"/>
                  </a:moveTo>
                  <a:lnTo>
                    <a:pt x="1014075" y="116229"/>
                  </a:lnTo>
                  <a:lnTo>
                    <a:pt x="1041874" y="121201"/>
                  </a:lnTo>
                  <a:lnTo>
                    <a:pt x="1066200" y="134246"/>
                  </a:lnTo>
                  <a:lnTo>
                    <a:pt x="1085398" y="154113"/>
                  </a:lnTo>
                  <a:lnTo>
                    <a:pt x="1097809" y="179550"/>
                  </a:lnTo>
                  <a:lnTo>
                    <a:pt x="1126650" y="279362"/>
                  </a:lnTo>
                  <a:lnTo>
                    <a:pt x="1127640" y="282909"/>
                  </a:lnTo>
                  <a:lnTo>
                    <a:pt x="1128859" y="286384"/>
                  </a:lnTo>
                  <a:lnTo>
                    <a:pt x="1130307" y="289774"/>
                  </a:lnTo>
                  <a:lnTo>
                    <a:pt x="1162885" y="289774"/>
                  </a:lnTo>
                  <a:lnTo>
                    <a:pt x="1162112" y="288804"/>
                  </a:lnTo>
                  <a:lnTo>
                    <a:pt x="1157630" y="280648"/>
                  </a:lnTo>
                  <a:lnTo>
                    <a:pt x="1154597" y="271783"/>
                  </a:lnTo>
                  <a:lnTo>
                    <a:pt x="1125623" y="171535"/>
                  </a:lnTo>
                  <a:lnTo>
                    <a:pt x="1109226" y="137520"/>
                  </a:lnTo>
                  <a:lnTo>
                    <a:pt x="1088718" y="116229"/>
                  </a:lnTo>
                  <a:close/>
                </a:path>
              </a:pathLst>
            </a:custGeom>
            <a:solidFill>
              <a:srgbClr val="C0C8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391832" y="2734417"/>
              <a:ext cx="231788" cy="232458"/>
            </a:xfrm>
            <a:prstGeom prst="rect">
              <a:avLst/>
            </a:prstGeom>
          </p:spPr>
        </p:pic>
      </p:grpSp>
      <p:sp>
        <p:nvSpPr>
          <p:cNvPr id="18" name="object 18"/>
          <p:cNvSpPr txBox="1"/>
          <p:nvPr/>
        </p:nvSpPr>
        <p:spPr>
          <a:xfrm>
            <a:off x="7828788" y="1868423"/>
            <a:ext cx="2571115" cy="1932939"/>
          </a:xfrm>
          <a:prstGeom prst="rect">
            <a:avLst/>
          </a:prstGeom>
          <a:ln w="6350">
            <a:solidFill>
              <a:srgbClr val="355EA9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1270" algn="ctr">
              <a:lnSpc>
                <a:spcPts val="1610"/>
              </a:lnSpc>
              <a:spcBef>
                <a:spcPts val="880"/>
              </a:spcBef>
            </a:pPr>
            <a:r>
              <a:rPr sz="1400" b="1" spc="-5" dirty="0">
                <a:solidFill>
                  <a:srgbClr val="DF5F1F"/>
                </a:solidFill>
                <a:latin typeface="Calibri"/>
                <a:cs typeface="Calibri"/>
              </a:rPr>
              <a:t>Logistics/Supply</a:t>
            </a:r>
            <a:endParaRPr sz="1400">
              <a:latin typeface="Calibri"/>
              <a:cs typeface="Calibri"/>
            </a:endParaRPr>
          </a:p>
          <a:p>
            <a:pPr marL="1905" algn="ctr">
              <a:lnSpc>
                <a:spcPts val="1610"/>
              </a:lnSpc>
            </a:pPr>
            <a:r>
              <a:rPr sz="1400" b="1" spc="-5" dirty="0">
                <a:solidFill>
                  <a:srgbClr val="DF5F1F"/>
                </a:solidFill>
                <a:latin typeface="Calibri"/>
                <a:cs typeface="Calibri"/>
              </a:rPr>
              <a:t>Chain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413622" y="4185272"/>
            <a:ext cx="1332865" cy="986155"/>
          </a:xfrm>
          <a:custGeom>
            <a:avLst/>
            <a:gdLst/>
            <a:ahLst/>
            <a:cxnLst/>
            <a:rect l="l" t="t" r="r" b="b"/>
            <a:pathLst>
              <a:path w="1332864" h="986154">
                <a:moveTo>
                  <a:pt x="768261" y="444106"/>
                </a:moveTo>
                <a:lnTo>
                  <a:pt x="762825" y="438467"/>
                </a:lnTo>
                <a:lnTo>
                  <a:pt x="680364" y="355765"/>
                </a:lnTo>
                <a:lnTo>
                  <a:pt x="659866" y="335216"/>
                </a:lnTo>
                <a:lnTo>
                  <a:pt x="738822" y="256044"/>
                </a:lnTo>
                <a:lnTo>
                  <a:pt x="697852" y="214960"/>
                </a:lnTo>
                <a:lnTo>
                  <a:pt x="697852" y="256044"/>
                </a:lnTo>
                <a:lnTo>
                  <a:pt x="431507" y="523151"/>
                </a:lnTo>
                <a:lnTo>
                  <a:pt x="349567" y="440969"/>
                </a:lnTo>
                <a:lnTo>
                  <a:pt x="318922" y="400697"/>
                </a:lnTo>
                <a:lnTo>
                  <a:pt x="300532" y="355320"/>
                </a:lnTo>
                <a:lnTo>
                  <a:pt x="294411" y="307416"/>
                </a:lnTo>
                <a:lnTo>
                  <a:pt x="300532" y="259499"/>
                </a:lnTo>
                <a:lnTo>
                  <a:pt x="318922" y="214134"/>
                </a:lnTo>
                <a:lnTo>
                  <a:pt x="349567" y="173863"/>
                </a:lnTo>
                <a:lnTo>
                  <a:pt x="389585" y="143230"/>
                </a:lnTo>
                <a:lnTo>
                  <a:pt x="434962" y="124688"/>
                </a:lnTo>
                <a:lnTo>
                  <a:pt x="482739" y="118541"/>
                </a:lnTo>
                <a:lnTo>
                  <a:pt x="530504" y="124688"/>
                </a:lnTo>
                <a:lnTo>
                  <a:pt x="575741" y="143129"/>
                </a:lnTo>
                <a:lnTo>
                  <a:pt x="615899" y="173863"/>
                </a:lnTo>
                <a:lnTo>
                  <a:pt x="697852" y="256044"/>
                </a:lnTo>
                <a:lnTo>
                  <a:pt x="697852" y="214960"/>
                </a:lnTo>
                <a:lnTo>
                  <a:pt x="636397" y="153314"/>
                </a:lnTo>
                <a:lnTo>
                  <a:pt x="599097" y="123266"/>
                </a:lnTo>
                <a:lnTo>
                  <a:pt x="589521" y="118541"/>
                </a:lnTo>
                <a:lnTo>
                  <a:pt x="557428" y="102666"/>
                </a:lnTo>
                <a:lnTo>
                  <a:pt x="513016" y="91567"/>
                </a:lnTo>
                <a:lnTo>
                  <a:pt x="467461" y="90017"/>
                </a:lnTo>
                <a:lnTo>
                  <a:pt x="422402" y="98069"/>
                </a:lnTo>
                <a:lnTo>
                  <a:pt x="379437" y="115785"/>
                </a:lnTo>
                <a:lnTo>
                  <a:pt x="340194" y="143230"/>
                </a:lnTo>
                <a:lnTo>
                  <a:pt x="308813" y="110705"/>
                </a:lnTo>
                <a:lnTo>
                  <a:pt x="272605" y="78016"/>
                </a:lnTo>
                <a:lnTo>
                  <a:pt x="232740" y="50673"/>
                </a:lnTo>
                <a:lnTo>
                  <a:pt x="189801" y="28956"/>
                </a:lnTo>
                <a:lnTo>
                  <a:pt x="144386" y="13106"/>
                </a:lnTo>
                <a:lnTo>
                  <a:pt x="97091" y="3365"/>
                </a:lnTo>
                <a:lnTo>
                  <a:pt x="48488" y="0"/>
                </a:lnTo>
                <a:lnTo>
                  <a:pt x="0" y="0"/>
                </a:lnTo>
                <a:lnTo>
                  <a:pt x="0" y="29057"/>
                </a:lnTo>
                <a:lnTo>
                  <a:pt x="48488" y="29057"/>
                </a:lnTo>
                <a:lnTo>
                  <a:pt x="102019" y="33489"/>
                </a:lnTo>
                <a:lnTo>
                  <a:pt x="153670" y="46291"/>
                </a:lnTo>
                <a:lnTo>
                  <a:pt x="202514" y="67068"/>
                </a:lnTo>
                <a:lnTo>
                  <a:pt x="247599" y="95402"/>
                </a:lnTo>
                <a:lnTo>
                  <a:pt x="287985" y="130911"/>
                </a:lnTo>
                <a:lnTo>
                  <a:pt x="319659" y="163753"/>
                </a:lnTo>
                <a:lnTo>
                  <a:pt x="292125" y="203136"/>
                </a:lnTo>
                <a:lnTo>
                  <a:pt x="274294" y="246278"/>
                </a:lnTo>
                <a:lnTo>
                  <a:pt x="266128" y="291566"/>
                </a:lnTo>
                <a:lnTo>
                  <a:pt x="267576" y="337362"/>
                </a:lnTo>
                <a:lnTo>
                  <a:pt x="278587" y="382041"/>
                </a:lnTo>
                <a:lnTo>
                  <a:pt x="299110" y="423964"/>
                </a:lnTo>
                <a:lnTo>
                  <a:pt x="329082" y="461518"/>
                </a:lnTo>
                <a:lnTo>
                  <a:pt x="431507" y="564248"/>
                </a:lnTo>
                <a:lnTo>
                  <a:pt x="472478" y="523151"/>
                </a:lnTo>
                <a:lnTo>
                  <a:pt x="510451" y="485063"/>
                </a:lnTo>
                <a:lnTo>
                  <a:pt x="613422" y="588314"/>
                </a:lnTo>
                <a:lnTo>
                  <a:pt x="619163" y="593890"/>
                </a:lnTo>
                <a:lnTo>
                  <a:pt x="628345" y="593737"/>
                </a:lnTo>
                <a:lnTo>
                  <a:pt x="639330" y="582333"/>
                </a:lnTo>
                <a:lnTo>
                  <a:pt x="639330" y="573405"/>
                </a:lnTo>
                <a:lnTo>
                  <a:pt x="633895" y="567778"/>
                </a:lnTo>
                <a:lnTo>
                  <a:pt x="551421" y="485063"/>
                </a:lnTo>
                <a:lnTo>
                  <a:pt x="531012" y="464591"/>
                </a:lnTo>
                <a:lnTo>
                  <a:pt x="531025" y="464426"/>
                </a:lnTo>
                <a:lnTo>
                  <a:pt x="639381" y="355765"/>
                </a:lnTo>
                <a:lnTo>
                  <a:pt x="742353" y="459003"/>
                </a:lnTo>
                <a:lnTo>
                  <a:pt x="748093" y="464591"/>
                </a:lnTo>
                <a:lnTo>
                  <a:pt x="757275" y="464426"/>
                </a:lnTo>
                <a:lnTo>
                  <a:pt x="768261" y="453021"/>
                </a:lnTo>
                <a:lnTo>
                  <a:pt x="768261" y="444106"/>
                </a:lnTo>
                <a:close/>
              </a:path>
              <a:path w="1332864" h="986154">
                <a:moveTo>
                  <a:pt x="1332788" y="956513"/>
                </a:moveTo>
                <a:lnTo>
                  <a:pt x="1285100" y="956513"/>
                </a:lnTo>
                <a:lnTo>
                  <a:pt x="1233766" y="952614"/>
                </a:lnTo>
                <a:lnTo>
                  <a:pt x="1184084" y="940917"/>
                </a:lnTo>
                <a:lnTo>
                  <a:pt x="1136891" y="921778"/>
                </a:lnTo>
                <a:lnTo>
                  <a:pt x="1093063" y="895553"/>
                </a:lnTo>
                <a:lnTo>
                  <a:pt x="1053452" y="862571"/>
                </a:lnTo>
                <a:lnTo>
                  <a:pt x="1037323" y="846924"/>
                </a:lnTo>
                <a:lnTo>
                  <a:pt x="1016114" y="826350"/>
                </a:lnTo>
                <a:lnTo>
                  <a:pt x="1043419" y="786980"/>
                </a:lnTo>
                <a:lnTo>
                  <a:pt x="1061046" y="743889"/>
                </a:lnTo>
                <a:lnTo>
                  <a:pt x="1069060" y="698715"/>
                </a:lnTo>
                <a:lnTo>
                  <a:pt x="1067511" y="653046"/>
                </a:lnTo>
                <a:lnTo>
                  <a:pt x="1056462" y="608507"/>
                </a:lnTo>
                <a:lnTo>
                  <a:pt x="1041463" y="577926"/>
                </a:lnTo>
                <a:lnTo>
                  <a:pt x="1041463" y="683094"/>
                </a:lnTo>
                <a:lnTo>
                  <a:pt x="1035596" y="731037"/>
                </a:lnTo>
                <a:lnTo>
                  <a:pt x="1017460" y="776503"/>
                </a:lnTo>
                <a:lnTo>
                  <a:pt x="987031" y="816940"/>
                </a:lnTo>
                <a:lnTo>
                  <a:pt x="947039" y="847902"/>
                </a:lnTo>
                <a:lnTo>
                  <a:pt x="901903" y="866584"/>
                </a:lnTo>
                <a:lnTo>
                  <a:pt x="854163" y="872998"/>
                </a:lnTo>
                <a:lnTo>
                  <a:pt x="806361" y="867105"/>
                </a:lnTo>
                <a:lnTo>
                  <a:pt x="761022" y="848918"/>
                </a:lnTo>
                <a:lnTo>
                  <a:pt x="720699" y="818413"/>
                </a:lnTo>
                <a:lnTo>
                  <a:pt x="637286" y="734758"/>
                </a:lnTo>
                <a:lnTo>
                  <a:pt x="903630" y="467652"/>
                </a:lnTo>
                <a:lnTo>
                  <a:pt x="985583" y="549846"/>
                </a:lnTo>
                <a:lnTo>
                  <a:pt x="1016444" y="589953"/>
                </a:lnTo>
                <a:lnTo>
                  <a:pt x="1035075" y="635215"/>
                </a:lnTo>
                <a:lnTo>
                  <a:pt x="1041463" y="683094"/>
                </a:lnTo>
                <a:lnTo>
                  <a:pt x="1041463" y="577926"/>
                </a:lnTo>
                <a:lnTo>
                  <a:pt x="1035964" y="566712"/>
                </a:lnTo>
                <a:lnTo>
                  <a:pt x="1006055" y="529285"/>
                </a:lnTo>
                <a:lnTo>
                  <a:pt x="944600" y="467652"/>
                </a:lnTo>
                <a:lnTo>
                  <a:pt x="903630" y="426554"/>
                </a:lnTo>
                <a:lnTo>
                  <a:pt x="596328" y="734758"/>
                </a:lnTo>
                <a:lnTo>
                  <a:pt x="698754" y="837501"/>
                </a:lnTo>
                <a:lnTo>
                  <a:pt x="736180" y="867613"/>
                </a:lnTo>
                <a:lnTo>
                  <a:pt x="777989" y="888225"/>
                </a:lnTo>
                <a:lnTo>
                  <a:pt x="822553" y="899287"/>
                </a:lnTo>
                <a:lnTo>
                  <a:pt x="868222" y="900734"/>
                </a:lnTo>
                <a:lnTo>
                  <a:pt x="913396" y="892517"/>
                </a:lnTo>
                <a:lnTo>
                  <a:pt x="956411" y="874598"/>
                </a:lnTo>
                <a:lnTo>
                  <a:pt x="958697" y="872998"/>
                </a:lnTo>
                <a:lnTo>
                  <a:pt x="995667" y="846924"/>
                </a:lnTo>
                <a:lnTo>
                  <a:pt x="1033335" y="883450"/>
                </a:lnTo>
                <a:lnTo>
                  <a:pt x="1068857" y="913828"/>
                </a:lnTo>
                <a:lnTo>
                  <a:pt x="1107668" y="939152"/>
                </a:lnTo>
                <a:lnTo>
                  <a:pt x="1149235" y="959205"/>
                </a:lnTo>
                <a:lnTo>
                  <a:pt x="1193012" y="973772"/>
                </a:lnTo>
                <a:lnTo>
                  <a:pt x="1238478" y="982637"/>
                </a:lnTo>
                <a:lnTo>
                  <a:pt x="1285100" y="985570"/>
                </a:lnTo>
                <a:lnTo>
                  <a:pt x="1332788" y="985570"/>
                </a:lnTo>
                <a:lnTo>
                  <a:pt x="1332788" y="956513"/>
                </a:lnTo>
                <a:close/>
              </a:path>
            </a:pathLst>
          </a:custGeom>
          <a:solidFill>
            <a:srgbClr val="C0C8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792223" y="3956303"/>
            <a:ext cx="2571115" cy="1932939"/>
          </a:xfrm>
          <a:prstGeom prst="rect">
            <a:avLst/>
          </a:prstGeom>
          <a:ln w="6350">
            <a:solidFill>
              <a:srgbClr val="355EA9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875030" marR="866775" algn="ctr">
              <a:lnSpc>
                <a:spcPts val="1540"/>
              </a:lnSpc>
              <a:spcBef>
                <a:spcPts val="1055"/>
              </a:spcBef>
            </a:pPr>
            <a:r>
              <a:rPr sz="1400" b="1" dirty="0">
                <a:solidFill>
                  <a:srgbClr val="DF5F1F"/>
                </a:solidFill>
                <a:latin typeface="Calibri"/>
                <a:cs typeface="Calibri"/>
              </a:rPr>
              <a:t>Ener</a:t>
            </a:r>
            <a:r>
              <a:rPr sz="1400" b="1" spc="-10" dirty="0">
                <a:solidFill>
                  <a:srgbClr val="DF5F1F"/>
                </a:solidFill>
                <a:latin typeface="Calibri"/>
                <a:cs typeface="Calibri"/>
              </a:rPr>
              <a:t>g</a:t>
            </a:r>
            <a:r>
              <a:rPr sz="1400" b="1" dirty="0">
                <a:solidFill>
                  <a:srgbClr val="DF5F1F"/>
                </a:solidFill>
                <a:latin typeface="Calibri"/>
                <a:cs typeface="Calibri"/>
              </a:rPr>
              <a:t>y</a:t>
            </a:r>
            <a:r>
              <a:rPr sz="1400" b="1" spc="-25" dirty="0">
                <a:solidFill>
                  <a:srgbClr val="DF5F1F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DF5F1F"/>
                </a:solidFill>
                <a:latin typeface="Calibri"/>
                <a:cs typeface="Calibri"/>
              </a:rPr>
              <a:t>and  Utility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811267" y="3971911"/>
            <a:ext cx="2569845" cy="1932939"/>
          </a:xfrm>
          <a:prstGeom prst="rect">
            <a:avLst/>
          </a:prstGeom>
          <a:solidFill>
            <a:schemeClr val="bg1"/>
          </a:solidFill>
          <a:ln w="6350">
            <a:solidFill>
              <a:srgbClr val="355EA9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400" dirty="0">
              <a:latin typeface="Times New Roman"/>
              <a:cs typeface="Times New Roman"/>
            </a:endParaRPr>
          </a:p>
          <a:p>
            <a:pPr marL="810260">
              <a:lnSpc>
                <a:spcPct val="100000"/>
              </a:lnSpc>
            </a:pPr>
            <a:r>
              <a:rPr sz="1400" b="1" spc="-5" dirty="0">
                <a:solidFill>
                  <a:srgbClr val="DF5F1F"/>
                </a:solidFill>
                <a:latin typeface="Calibri"/>
                <a:cs typeface="Calibri"/>
              </a:rPr>
              <a:t>Construction</a:t>
            </a:r>
            <a:endParaRPr sz="1400" dirty="0">
              <a:latin typeface="Calibri"/>
              <a:cs typeface="Calibri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8508138" y="4197418"/>
            <a:ext cx="1217295" cy="857250"/>
            <a:chOff x="8508138" y="4197418"/>
            <a:chExt cx="1217295" cy="857250"/>
          </a:xfrm>
        </p:grpSpPr>
        <p:sp>
          <p:nvSpPr>
            <p:cNvPr id="29" name="object 29"/>
            <p:cNvSpPr/>
            <p:nvPr/>
          </p:nvSpPr>
          <p:spPr>
            <a:xfrm>
              <a:off x="8745443" y="4436984"/>
              <a:ext cx="365760" cy="356870"/>
            </a:xfrm>
            <a:custGeom>
              <a:avLst/>
              <a:gdLst/>
              <a:ahLst/>
              <a:cxnLst/>
              <a:rect l="l" t="t" r="r" b="b"/>
              <a:pathLst>
                <a:path w="365759" h="356870">
                  <a:moveTo>
                    <a:pt x="153837" y="278757"/>
                  </a:moveTo>
                  <a:lnTo>
                    <a:pt x="124864" y="278757"/>
                  </a:lnTo>
                  <a:lnTo>
                    <a:pt x="124864" y="356328"/>
                  </a:lnTo>
                  <a:lnTo>
                    <a:pt x="240758" y="356328"/>
                  </a:lnTo>
                  <a:lnTo>
                    <a:pt x="240758" y="327270"/>
                  </a:lnTo>
                  <a:lnTo>
                    <a:pt x="153837" y="327270"/>
                  </a:lnTo>
                  <a:lnTo>
                    <a:pt x="153837" y="278757"/>
                  </a:lnTo>
                  <a:close/>
                </a:path>
                <a:path w="365759" h="356870">
                  <a:moveTo>
                    <a:pt x="211784" y="229565"/>
                  </a:moveTo>
                  <a:lnTo>
                    <a:pt x="211784" y="327270"/>
                  </a:lnTo>
                  <a:lnTo>
                    <a:pt x="240758" y="327270"/>
                  </a:lnTo>
                  <a:lnTo>
                    <a:pt x="240758" y="279640"/>
                  </a:lnTo>
                  <a:lnTo>
                    <a:pt x="329742" y="279640"/>
                  </a:lnTo>
                  <a:lnTo>
                    <a:pt x="330460" y="278393"/>
                  </a:lnTo>
                  <a:lnTo>
                    <a:pt x="297100" y="278393"/>
                  </a:lnTo>
                  <a:lnTo>
                    <a:pt x="211784" y="229565"/>
                  </a:lnTo>
                  <a:close/>
                </a:path>
                <a:path w="365759" h="356870">
                  <a:moveTo>
                    <a:pt x="329742" y="279640"/>
                  </a:moveTo>
                  <a:lnTo>
                    <a:pt x="240758" y="279640"/>
                  </a:lnTo>
                  <a:lnTo>
                    <a:pt x="307663" y="317984"/>
                  </a:lnTo>
                  <a:lnTo>
                    <a:pt x="329742" y="279640"/>
                  </a:lnTo>
                  <a:close/>
                </a:path>
                <a:path w="365759" h="356870">
                  <a:moveTo>
                    <a:pt x="57947" y="39191"/>
                  </a:moveTo>
                  <a:lnTo>
                    <a:pt x="0" y="139935"/>
                  </a:lnTo>
                  <a:lnTo>
                    <a:pt x="66639" y="178158"/>
                  </a:lnTo>
                  <a:lnTo>
                    <a:pt x="0" y="216368"/>
                  </a:lnTo>
                  <a:lnTo>
                    <a:pt x="57947" y="317112"/>
                  </a:lnTo>
                  <a:lnTo>
                    <a:pt x="124864" y="278757"/>
                  </a:lnTo>
                  <a:lnTo>
                    <a:pt x="153837" y="278757"/>
                  </a:lnTo>
                  <a:lnTo>
                    <a:pt x="153837" y="277534"/>
                  </a:lnTo>
                  <a:lnTo>
                    <a:pt x="68643" y="277534"/>
                  </a:lnTo>
                  <a:lnTo>
                    <a:pt x="39669" y="227143"/>
                  </a:lnTo>
                  <a:lnTo>
                    <a:pt x="125141" y="178158"/>
                  </a:lnTo>
                  <a:lnTo>
                    <a:pt x="39669" y="129184"/>
                  </a:lnTo>
                  <a:lnTo>
                    <a:pt x="68643" y="78781"/>
                  </a:lnTo>
                  <a:lnTo>
                    <a:pt x="153837" y="78781"/>
                  </a:lnTo>
                  <a:lnTo>
                    <a:pt x="153837" y="77546"/>
                  </a:lnTo>
                  <a:lnTo>
                    <a:pt x="124864" y="77546"/>
                  </a:lnTo>
                  <a:lnTo>
                    <a:pt x="57947" y="39191"/>
                  </a:lnTo>
                  <a:close/>
                </a:path>
                <a:path w="365759" h="356870">
                  <a:moveTo>
                    <a:pt x="330525" y="78999"/>
                  </a:moveTo>
                  <a:lnTo>
                    <a:pt x="296991" y="78999"/>
                  </a:lnTo>
                  <a:lnTo>
                    <a:pt x="325964" y="129402"/>
                  </a:lnTo>
                  <a:lnTo>
                    <a:pt x="240758" y="178206"/>
                  </a:lnTo>
                  <a:lnTo>
                    <a:pt x="326073" y="227906"/>
                  </a:lnTo>
                  <a:lnTo>
                    <a:pt x="297100" y="278393"/>
                  </a:lnTo>
                  <a:lnTo>
                    <a:pt x="330460" y="278393"/>
                  </a:lnTo>
                  <a:lnTo>
                    <a:pt x="365610" y="217349"/>
                  </a:lnTo>
                  <a:lnTo>
                    <a:pt x="298802" y="178412"/>
                  </a:lnTo>
                  <a:lnTo>
                    <a:pt x="365658" y="140080"/>
                  </a:lnTo>
                  <a:lnTo>
                    <a:pt x="330525" y="78999"/>
                  </a:lnTo>
                  <a:close/>
                </a:path>
                <a:path w="365759" h="356870">
                  <a:moveTo>
                    <a:pt x="153837" y="228693"/>
                  </a:moveTo>
                  <a:lnTo>
                    <a:pt x="68643" y="277534"/>
                  </a:lnTo>
                  <a:lnTo>
                    <a:pt x="153837" y="277534"/>
                  </a:lnTo>
                  <a:lnTo>
                    <a:pt x="153837" y="228693"/>
                  </a:lnTo>
                  <a:close/>
                </a:path>
                <a:path w="365759" h="356870">
                  <a:moveTo>
                    <a:pt x="240758" y="29057"/>
                  </a:moveTo>
                  <a:lnTo>
                    <a:pt x="211784" y="29057"/>
                  </a:lnTo>
                  <a:lnTo>
                    <a:pt x="211784" y="127852"/>
                  </a:lnTo>
                  <a:lnTo>
                    <a:pt x="296991" y="78999"/>
                  </a:lnTo>
                  <a:lnTo>
                    <a:pt x="330525" y="78999"/>
                  </a:lnTo>
                  <a:lnTo>
                    <a:pt x="329773" y="77692"/>
                  </a:lnTo>
                  <a:lnTo>
                    <a:pt x="240758" y="77692"/>
                  </a:lnTo>
                  <a:lnTo>
                    <a:pt x="240758" y="29057"/>
                  </a:lnTo>
                  <a:close/>
                </a:path>
                <a:path w="365759" h="356870">
                  <a:moveTo>
                    <a:pt x="153837" y="78781"/>
                  </a:moveTo>
                  <a:lnTo>
                    <a:pt x="68643" y="78781"/>
                  </a:lnTo>
                  <a:lnTo>
                    <a:pt x="153837" y="127634"/>
                  </a:lnTo>
                  <a:lnTo>
                    <a:pt x="153837" y="78781"/>
                  </a:lnTo>
                  <a:close/>
                </a:path>
                <a:path w="365759" h="356870">
                  <a:moveTo>
                    <a:pt x="307711" y="39336"/>
                  </a:moveTo>
                  <a:lnTo>
                    <a:pt x="240758" y="77692"/>
                  </a:lnTo>
                  <a:lnTo>
                    <a:pt x="329773" y="77692"/>
                  </a:lnTo>
                  <a:lnTo>
                    <a:pt x="307711" y="39336"/>
                  </a:lnTo>
                  <a:close/>
                </a:path>
                <a:path w="365759" h="356870">
                  <a:moveTo>
                    <a:pt x="240758" y="0"/>
                  </a:moveTo>
                  <a:lnTo>
                    <a:pt x="124864" y="0"/>
                  </a:lnTo>
                  <a:lnTo>
                    <a:pt x="124864" y="77546"/>
                  </a:lnTo>
                  <a:lnTo>
                    <a:pt x="153837" y="77546"/>
                  </a:lnTo>
                  <a:lnTo>
                    <a:pt x="153837" y="29057"/>
                  </a:lnTo>
                  <a:lnTo>
                    <a:pt x="240758" y="29057"/>
                  </a:lnTo>
                  <a:lnTo>
                    <a:pt x="240758" y="0"/>
                  </a:lnTo>
                  <a:close/>
                </a:path>
              </a:pathLst>
            </a:custGeom>
            <a:solidFill>
              <a:srgbClr val="C0C8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" name="object 3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653005" y="4822152"/>
              <a:ext cx="231788" cy="232458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8508138" y="4313720"/>
              <a:ext cx="1217295" cy="624840"/>
            </a:xfrm>
            <a:custGeom>
              <a:avLst/>
              <a:gdLst/>
              <a:ahLst/>
              <a:cxnLst/>
              <a:rect l="l" t="t" r="r" b="b"/>
              <a:pathLst>
                <a:path w="1217295" h="624839">
                  <a:moveTo>
                    <a:pt x="753313" y="14250"/>
                  </a:moveTo>
                  <a:lnTo>
                    <a:pt x="57947" y="14250"/>
                  </a:lnTo>
                  <a:lnTo>
                    <a:pt x="35391" y="18817"/>
                  </a:lnTo>
                  <a:lnTo>
                    <a:pt x="16972" y="31271"/>
                  </a:lnTo>
                  <a:lnTo>
                    <a:pt x="4553" y="49743"/>
                  </a:lnTo>
                  <a:lnTo>
                    <a:pt x="0" y="72364"/>
                  </a:lnTo>
                  <a:lnTo>
                    <a:pt x="0" y="566546"/>
                  </a:lnTo>
                  <a:lnTo>
                    <a:pt x="4553" y="589167"/>
                  </a:lnTo>
                  <a:lnTo>
                    <a:pt x="16972" y="607639"/>
                  </a:lnTo>
                  <a:lnTo>
                    <a:pt x="35391" y="620094"/>
                  </a:lnTo>
                  <a:lnTo>
                    <a:pt x="57947" y="624660"/>
                  </a:lnTo>
                  <a:lnTo>
                    <a:pt x="101407" y="624660"/>
                  </a:lnTo>
                  <a:lnTo>
                    <a:pt x="101602" y="617350"/>
                  </a:lnTo>
                  <a:lnTo>
                    <a:pt x="102129" y="610064"/>
                  </a:lnTo>
                  <a:lnTo>
                    <a:pt x="102986" y="602811"/>
                  </a:lnTo>
                  <a:lnTo>
                    <a:pt x="104172" y="595603"/>
                  </a:lnTo>
                  <a:lnTo>
                    <a:pt x="57947" y="595603"/>
                  </a:lnTo>
                  <a:lnTo>
                    <a:pt x="46671" y="593320"/>
                  </a:lnTo>
                  <a:lnTo>
                    <a:pt x="37461" y="587095"/>
                  </a:lnTo>
                  <a:lnTo>
                    <a:pt x="31251" y="577859"/>
                  </a:lnTo>
                  <a:lnTo>
                    <a:pt x="28973" y="566546"/>
                  </a:lnTo>
                  <a:lnTo>
                    <a:pt x="28973" y="72364"/>
                  </a:lnTo>
                  <a:lnTo>
                    <a:pt x="31251" y="61056"/>
                  </a:lnTo>
                  <a:lnTo>
                    <a:pt x="37461" y="51820"/>
                  </a:lnTo>
                  <a:lnTo>
                    <a:pt x="46671" y="45591"/>
                  </a:lnTo>
                  <a:lnTo>
                    <a:pt x="57947" y="43307"/>
                  </a:lnTo>
                  <a:lnTo>
                    <a:pt x="802757" y="43307"/>
                  </a:lnTo>
                  <a:lnTo>
                    <a:pt x="791738" y="29075"/>
                  </a:lnTo>
                  <a:lnTo>
                    <a:pt x="774194" y="18222"/>
                  </a:lnTo>
                  <a:lnTo>
                    <a:pt x="753313" y="14250"/>
                  </a:lnTo>
                  <a:close/>
                </a:path>
                <a:path w="1217295" h="624839">
                  <a:moveTo>
                    <a:pt x="802757" y="43307"/>
                  </a:moveTo>
                  <a:lnTo>
                    <a:pt x="753313" y="43307"/>
                  </a:lnTo>
                  <a:lnTo>
                    <a:pt x="764593" y="45591"/>
                  </a:lnTo>
                  <a:lnTo>
                    <a:pt x="773803" y="51820"/>
                  </a:lnTo>
                  <a:lnTo>
                    <a:pt x="780010" y="61056"/>
                  </a:lnTo>
                  <a:lnTo>
                    <a:pt x="782286" y="72364"/>
                  </a:lnTo>
                  <a:lnTo>
                    <a:pt x="782286" y="595603"/>
                  </a:lnTo>
                  <a:lnTo>
                    <a:pt x="417352" y="595603"/>
                  </a:lnTo>
                  <a:lnTo>
                    <a:pt x="418538" y="602813"/>
                  </a:lnTo>
                  <a:lnTo>
                    <a:pt x="419395" y="610068"/>
                  </a:lnTo>
                  <a:lnTo>
                    <a:pt x="419922" y="617350"/>
                  </a:lnTo>
                  <a:lnTo>
                    <a:pt x="420117" y="624660"/>
                  </a:lnTo>
                  <a:lnTo>
                    <a:pt x="811260" y="624660"/>
                  </a:lnTo>
                  <a:lnTo>
                    <a:pt x="811260" y="130516"/>
                  </a:lnTo>
                  <a:lnTo>
                    <a:pt x="1030736" y="130516"/>
                  </a:lnTo>
                  <a:lnTo>
                    <a:pt x="1025701" y="125294"/>
                  </a:lnTo>
                  <a:lnTo>
                    <a:pt x="993237" y="107969"/>
                  </a:lnTo>
                  <a:lnTo>
                    <a:pt x="956128" y="101531"/>
                  </a:lnTo>
                  <a:lnTo>
                    <a:pt x="830455" y="101531"/>
                  </a:lnTo>
                  <a:lnTo>
                    <a:pt x="840652" y="65802"/>
                  </a:lnTo>
                  <a:lnTo>
                    <a:pt x="810560" y="65802"/>
                  </a:lnTo>
                  <a:lnTo>
                    <a:pt x="804380" y="45404"/>
                  </a:lnTo>
                  <a:lnTo>
                    <a:pt x="802757" y="43307"/>
                  </a:lnTo>
                  <a:close/>
                </a:path>
                <a:path w="1217295" h="624839">
                  <a:moveTo>
                    <a:pt x="898181" y="130516"/>
                  </a:moveTo>
                  <a:lnTo>
                    <a:pt x="869207" y="130516"/>
                  </a:lnTo>
                  <a:lnTo>
                    <a:pt x="869207" y="333118"/>
                  </a:lnTo>
                  <a:lnTo>
                    <a:pt x="1092014" y="333118"/>
                  </a:lnTo>
                  <a:lnTo>
                    <a:pt x="1094453" y="335552"/>
                  </a:lnTo>
                  <a:lnTo>
                    <a:pt x="1097048" y="337828"/>
                  </a:lnTo>
                  <a:lnTo>
                    <a:pt x="1175965" y="397577"/>
                  </a:lnTo>
                  <a:lnTo>
                    <a:pt x="1180973" y="402294"/>
                  </a:lnTo>
                  <a:lnTo>
                    <a:pt x="1184702" y="407964"/>
                  </a:lnTo>
                  <a:lnTo>
                    <a:pt x="1187051" y="414339"/>
                  </a:lnTo>
                  <a:lnTo>
                    <a:pt x="1187917" y="421174"/>
                  </a:lnTo>
                  <a:lnTo>
                    <a:pt x="1187917" y="566546"/>
                  </a:lnTo>
                  <a:lnTo>
                    <a:pt x="1185647" y="577859"/>
                  </a:lnTo>
                  <a:lnTo>
                    <a:pt x="1179451" y="587095"/>
                  </a:lnTo>
                  <a:lnTo>
                    <a:pt x="1170244" y="593320"/>
                  </a:lnTo>
                  <a:lnTo>
                    <a:pt x="1158943" y="595603"/>
                  </a:lnTo>
                  <a:lnTo>
                    <a:pt x="1127072" y="595603"/>
                  </a:lnTo>
                  <a:lnTo>
                    <a:pt x="1128272" y="602813"/>
                  </a:lnTo>
                  <a:lnTo>
                    <a:pt x="1129155" y="610068"/>
                  </a:lnTo>
                  <a:lnTo>
                    <a:pt x="1129720" y="617350"/>
                  </a:lnTo>
                  <a:lnTo>
                    <a:pt x="1129969" y="624660"/>
                  </a:lnTo>
                  <a:lnTo>
                    <a:pt x="1158943" y="624660"/>
                  </a:lnTo>
                  <a:lnTo>
                    <a:pt x="1181477" y="620048"/>
                  </a:lnTo>
                  <a:lnTo>
                    <a:pt x="1199868" y="607589"/>
                  </a:lnTo>
                  <a:lnTo>
                    <a:pt x="1212284" y="589138"/>
                  </a:lnTo>
                  <a:lnTo>
                    <a:pt x="1216890" y="566546"/>
                  </a:lnTo>
                  <a:lnTo>
                    <a:pt x="1216880" y="421174"/>
                  </a:lnTo>
                  <a:lnTo>
                    <a:pt x="1203496" y="384027"/>
                  </a:lnTo>
                  <a:lnTo>
                    <a:pt x="1116931" y="316555"/>
                  </a:lnTo>
                  <a:lnTo>
                    <a:pt x="1109943" y="310332"/>
                  </a:lnTo>
                  <a:lnTo>
                    <a:pt x="1104954" y="304061"/>
                  </a:lnTo>
                  <a:lnTo>
                    <a:pt x="898181" y="304061"/>
                  </a:lnTo>
                  <a:lnTo>
                    <a:pt x="898181" y="130516"/>
                  </a:lnTo>
                  <a:close/>
                </a:path>
                <a:path w="1217295" h="624839">
                  <a:moveTo>
                    <a:pt x="1030736" y="130516"/>
                  </a:moveTo>
                  <a:lnTo>
                    <a:pt x="956128" y="130516"/>
                  </a:lnTo>
                  <a:lnTo>
                    <a:pt x="983927" y="135480"/>
                  </a:lnTo>
                  <a:lnTo>
                    <a:pt x="1008253" y="148522"/>
                  </a:lnTo>
                  <a:lnTo>
                    <a:pt x="1027450" y="168388"/>
                  </a:lnTo>
                  <a:lnTo>
                    <a:pt x="1039862" y="193824"/>
                  </a:lnTo>
                  <a:lnTo>
                    <a:pt x="1068702" y="293648"/>
                  </a:lnTo>
                  <a:lnTo>
                    <a:pt x="1069692" y="297196"/>
                  </a:lnTo>
                  <a:lnTo>
                    <a:pt x="1070912" y="300671"/>
                  </a:lnTo>
                  <a:lnTo>
                    <a:pt x="1072360" y="304061"/>
                  </a:lnTo>
                  <a:lnTo>
                    <a:pt x="1104954" y="304061"/>
                  </a:lnTo>
                  <a:lnTo>
                    <a:pt x="1104156" y="303057"/>
                  </a:lnTo>
                  <a:lnTo>
                    <a:pt x="1099686" y="294904"/>
                  </a:lnTo>
                  <a:lnTo>
                    <a:pt x="1096650" y="286045"/>
                  </a:lnTo>
                  <a:lnTo>
                    <a:pt x="1067676" y="185797"/>
                  </a:lnTo>
                  <a:lnTo>
                    <a:pt x="1051265" y="151805"/>
                  </a:lnTo>
                  <a:lnTo>
                    <a:pt x="1030736" y="130516"/>
                  </a:lnTo>
                  <a:close/>
                </a:path>
                <a:path w="1217295" h="624839">
                  <a:moveTo>
                    <a:pt x="931780" y="28984"/>
                  </a:moveTo>
                  <a:lnTo>
                    <a:pt x="901742" y="28984"/>
                  </a:lnTo>
                  <a:lnTo>
                    <a:pt x="922386" y="101458"/>
                  </a:lnTo>
                  <a:lnTo>
                    <a:pt x="830455" y="101531"/>
                  </a:lnTo>
                  <a:lnTo>
                    <a:pt x="952482" y="101531"/>
                  </a:lnTo>
                  <a:lnTo>
                    <a:pt x="931780" y="28984"/>
                  </a:lnTo>
                  <a:close/>
                </a:path>
                <a:path w="1217295" h="624839">
                  <a:moveTo>
                    <a:pt x="923509" y="0"/>
                  </a:moveTo>
                  <a:lnTo>
                    <a:pt x="829308" y="0"/>
                  </a:lnTo>
                  <a:lnTo>
                    <a:pt x="810560" y="65802"/>
                  </a:lnTo>
                  <a:lnTo>
                    <a:pt x="840652" y="65802"/>
                  </a:lnTo>
                  <a:lnTo>
                    <a:pt x="851159" y="28984"/>
                  </a:lnTo>
                  <a:lnTo>
                    <a:pt x="931780" y="28984"/>
                  </a:lnTo>
                  <a:lnTo>
                    <a:pt x="923509" y="0"/>
                  </a:lnTo>
                  <a:close/>
                </a:path>
              </a:pathLst>
            </a:custGeom>
            <a:solidFill>
              <a:srgbClr val="C0C8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362858" y="4822152"/>
              <a:ext cx="231788" cy="232458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8508138" y="4313720"/>
              <a:ext cx="1217295" cy="624840"/>
            </a:xfrm>
            <a:custGeom>
              <a:avLst/>
              <a:gdLst/>
              <a:ahLst/>
              <a:cxnLst/>
              <a:rect l="l" t="t" r="r" b="b"/>
              <a:pathLst>
                <a:path w="1217295" h="624839">
                  <a:moveTo>
                    <a:pt x="753313" y="14250"/>
                  </a:moveTo>
                  <a:lnTo>
                    <a:pt x="57947" y="14250"/>
                  </a:lnTo>
                  <a:lnTo>
                    <a:pt x="35391" y="18817"/>
                  </a:lnTo>
                  <a:lnTo>
                    <a:pt x="16972" y="31271"/>
                  </a:lnTo>
                  <a:lnTo>
                    <a:pt x="4553" y="49743"/>
                  </a:lnTo>
                  <a:lnTo>
                    <a:pt x="0" y="72364"/>
                  </a:lnTo>
                  <a:lnTo>
                    <a:pt x="0" y="566546"/>
                  </a:lnTo>
                  <a:lnTo>
                    <a:pt x="4553" y="589167"/>
                  </a:lnTo>
                  <a:lnTo>
                    <a:pt x="16972" y="607639"/>
                  </a:lnTo>
                  <a:lnTo>
                    <a:pt x="35391" y="620094"/>
                  </a:lnTo>
                  <a:lnTo>
                    <a:pt x="57947" y="624660"/>
                  </a:lnTo>
                  <a:lnTo>
                    <a:pt x="101407" y="624660"/>
                  </a:lnTo>
                  <a:lnTo>
                    <a:pt x="101602" y="617350"/>
                  </a:lnTo>
                  <a:lnTo>
                    <a:pt x="102129" y="610064"/>
                  </a:lnTo>
                  <a:lnTo>
                    <a:pt x="102986" y="602811"/>
                  </a:lnTo>
                  <a:lnTo>
                    <a:pt x="104172" y="595603"/>
                  </a:lnTo>
                  <a:lnTo>
                    <a:pt x="57947" y="595603"/>
                  </a:lnTo>
                  <a:lnTo>
                    <a:pt x="46671" y="593320"/>
                  </a:lnTo>
                  <a:lnTo>
                    <a:pt x="37461" y="587095"/>
                  </a:lnTo>
                  <a:lnTo>
                    <a:pt x="31251" y="577859"/>
                  </a:lnTo>
                  <a:lnTo>
                    <a:pt x="28973" y="566546"/>
                  </a:lnTo>
                  <a:lnTo>
                    <a:pt x="28973" y="72364"/>
                  </a:lnTo>
                  <a:lnTo>
                    <a:pt x="31251" y="61056"/>
                  </a:lnTo>
                  <a:lnTo>
                    <a:pt x="37461" y="51820"/>
                  </a:lnTo>
                  <a:lnTo>
                    <a:pt x="46671" y="45591"/>
                  </a:lnTo>
                  <a:lnTo>
                    <a:pt x="57947" y="43307"/>
                  </a:lnTo>
                  <a:lnTo>
                    <a:pt x="802757" y="43307"/>
                  </a:lnTo>
                  <a:lnTo>
                    <a:pt x="791738" y="29075"/>
                  </a:lnTo>
                  <a:lnTo>
                    <a:pt x="774194" y="18222"/>
                  </a:lnTo>
                  <a:lnTo>
                    <a:pt x="753313" y="14250"/>
                  </a:lnTo>
                  <a:close/>
                </a:path>
                <a:path w="1217295" h="624839">
                  <a:moveTo>
                    <a:pt x="802757" y="43307"/>
                  </a:moveTo>
                  <a:lnTo>
                    <a:pt x="753313" y="43307"/>
                  </a:lnTo>
                  <a:lnTo>
                    <a:pt x="764593" y="45591"/>
                  </a:lnTo>
                  <a:lnTo>
                    <a:pt x="773803" y="51820"/>
                  </a:lnTo>
                  <a:lnTo>
                    <a:pt x="780010" y="61056"/>
                  </a:lnTo>
                  <a:lnTo>
                    <a:pt x="782286" y="72364"/>
                  </a:lnTo>
                  <a:lnTo>
                    <a:pt x="782286" y="595603"/>
                  </a:lnTo>
                  <a:lnTo>
                    <a:pt x="417352" y="595603"/>
                  </a:lnTo>
                  <a:lnTo>
                    <a:pt x="418538" y="602813"/>
                  </a:lnTo>
                  <a:lnTo>
                    <a:pt x="419395" y="610068"/>
                  </a:lnTo>
                  <a:lnTo>
                    <a:pt x="419922" y="617350"/>
                  </a:lnTo>
                  <a:lnTo>
                    <a:pt x="420117" y="624660"/>
                  </a:lnTo>
                  <a:lnTo>
                    <a:pt x="811260" y="624660"/>
                  </a:lnTo>
                  <a:lnTo>
                    <a:pt x="811260" y="130516"/>
                  </a:lnTo>
                  <a:lnTo>
                    <a:pt x="1030719" y="130516"/>
                  </a:lnTo>
                  <a:lnTo>
                    <a:pt x="1025692" y="125303"/>
                  </a:lnTo>
                  <a:lnTo>
                    <a:pt x="993230" y="107976"/>
                  </a:lnTo>
                  <a:lnTo>
                    <a:pt x="956128" y="101531"/>
                  </a:lnTo>
                  <a:lnTo>
                    <a:pt x="952482" y="101531"/>
                  </a:lnTo>
                  <a:lnTo>
                    <a:pt x="830515" y="101458"/>
                  </a:lnTo>
                  <a:lnTo>
                    <a:pt x="840672" y="65802"/>
                  </a:lnTo>
                  <a:lnTo>
                    <a:pt x="810560" y="65802"/>
                  </a:lnTo>
                  <a:lnTo>
                    <a:pt x="804380" y="45404"/>
                  </a:lnTo>
                  <a:lnTo>
                    <a:pt x="802757" y="43307"/>
                  </a:lnTo>
                  <a:close/>
                </a:path>
                <a:path w="1217295" h="624839">
                  <a:moveTo>
                    <a:pt x="898181" y="130516"/>
                  </a:moveTo>
                  <a:lnTo>
                    <a:pt x="869207" y="130516"/>
                  </a:lnTo>
                  <a:lnTo>
                    <a:pt x="869207" y="333118"/>
                  </a:lnTo>
                  <a:lnTo>
                    <a:pt x="1092026" y="333118"/>
                  </a:lnTo>
                  <a:lnTo>
                    <a:pt x="1094453" y="335564"/>
                  </a:lnTo>
                  <a:lnTo>
                    <a:pt x="1097048" y="337840"/>
                  </a:lnTo>
                  <a:lnTo>
                    <a:pt x="1175965" y="397577"/>
                  </a:lnTo>
                  <a:lnTo>
                    <a:pt x="1180973" y="402294"/>
                  </a:lnTo>
                  <a:lnTo>
                    <a:pt x="1184702" y="407964"/>
                  </a:lnTo>
                  <a:lnTo>
                    <a:pt x="1187051" y="414339"/>
                  </a:lnTo>
                  <a:lnTo>
                    <a:pt x="1187917" y="421174"/>
                  </a:lnTo>
                  <a:lnTo>
                    <a:pt x="1187917" y="566546"/>
                  </a:lnTo>
                  <a:lnTo>
                    <a:pt x="1185647" y="577859"/>
                  </a:lnTo>
                  <a:lnTo>
                    <a:pt x="1179451" y="587095"/>
                  </a:lnTo>
                  <a:lnTo>
                    <a:pt x="1170244" y="593320"/>
                  </a:lnTo>
                  <a:lnTo>
                    <a:pt x="1158943" y="595603"/>
                  </a:lnTo>
                  <a:lnTo>
                    <a:pt x="1127072" y="595603"/>
                  </a:lnTo>
                  <a:lnTo>
                    <a:pt x="1128272" y="602813"/>
                  </a:lnTo>
                  <a:lnTo>
                    <a:pt x="1129155" y="610068"/>
                  </a:lnTo>
                  <a:lnTo>
                    <a:pt x="1129720" y="617350"/>
                  </a:lnTo>
                  <a:lnTo>
                    <a:pt x="1129969" y="624660"/>
                  </a:lnTo>
                  <a:lnTo>
                    <a:pt x="1158943" y="624660"/>
                  </a:lnTo>
                  <a:lnTo>
                    <a:pt x="1181477" y="620048"/>
                  </a:lnTo>
                  <a:lnTo>
                    <a:pt x="1199868" y="607589"/>
                  </a:lnTo>
                  <a:lnTo>
                    <a:pt x="1212284" y="589138"/>
                  </a:lnTo>
                  <a:lnTo>
                    <a:pt x="1216890" y="566546"/>
                  </a:lnTo>
                  <a:lnTo>
                    <a:pt x="1216880" y="421174"/>
                  </a:lnTo>
                  <a:lnTo>
                    <a:pt x="1203496" y="384027"/>
                  </a:lnTo>
                  <a:lnTo>
                    <a:pt x="1116931" y="316555"/>
                  </a:lnTo>
                  <a:lnTo>
                    <a:pt x="1109943" y="310332"/>
                  </a:lnTo>
                  <a:lnTo>
                    <a:pt x="1104954" y="304061"/>
                  </a:lnTo>
                  <a:lnTo>
                    <a:pt x="898181" y="304061"/>
                  </a:lnTo>
                  <a:lnTo>
                    <a:pt x="898181" y="130516"/>
                  </a:lnTo>
                  <a:close/>
                </a:path>
                <a:path w="1217295" h="624839">
                  <a:moveTo>
                    <a:pt x="1030719" y="130516"/>
                  </a:moveTo>
                  <a:lnTo>
                    <a:pt x="956128" y="130516"/>
                  </a:lnTo>
                  <a:lnTo>
                    <a:pt x="983927" y="135480"/>
                  </a:lnTo>
                  <a:lnTo>
                    <a:pt x="1008253" y="148522"/>
                  </a:lnTo>
                  <a:lnTo>
                    <a:pt x="1027450" y="168388"/>
                  </a:lnTo>
                  <a:lnTo>
                    <a:pt x="1039862" y="193824"/>
                  </a:lnTo>
                  <a:lnTo>
                    <a:pt x="1068702" y="293636"/>
                  </a:lnTo>
                  <a:lnTo>
                    <a:pt x="1069692" y="297184"/>
                  </a:lnTo>
                  <a:lnTo>
                    <a:pt x="1070912" y="300671"/>
                  </a:lnTo>
                  <a:lnTo>
                    <a:pt x="1072360" y="304061"/>
                  </a:lnTo>
                  <a:lnTo>
                    <a:pt x="1104954" y="304061"/>
                  </a:lnTo>
                  <a:lnTo>
                    <a:pt x="1104156" y="303057"/>
                  </a:lnTo>
                  <a:lnTo>
                    <a:pt x="1099686" y="294904"/>
                  </a:lnTo>
                  <a:lnTo>
                    <a:pt x="1096650" y="286045"/>
                  </a:lnTo>
                  <a:lnTo>
                    <a:pt x="1067676" y="185797"/>
                  </a:lnTo>
                  <a:lnTo>
                    <a:pt x="1051259" y="151811"/>
                  </a:lnTo>
                  <a:lnTo>
                    <a:pt x="1030719" y="130516"/>
                  </a:lnTo>
                  <a:close/>
                </a:path>
                <a:path w="1217295" h="624839">
                  <a:moveTo>
                    <a:pt x="931780" y="28984"/>
                  </a:moveTo>
                  <a:lnTo>
                    <a:pt x="901742" y="28984"/>
                  </a:lnTo>
                  <a:lnTo>
                    <a:pt x="922386" y="101458"/>
                  </a:lnTo>
                  <a:lnTo>
                    <a:pt x="952461" y="101458"/>
                  </a:lnTo>
                  <a:lnTo>
                    <a:pt x="931780" y="28984"/>
                  </a:lnTo>
                  <a:close/>
                </a:path>
                <a:path w="1217295" h="624839">
                  <a:moveTo>
                    <a:pt x="923509" y="0"/>
                  </a:moveTo>
                  <a:lnTo>
                    <a:pt x="829308" y="0"/>
                  </a:lnTo>
                  <a:lnTo>
                    <a:pt x="810560" y="65802"/>
                  </a:lnTo>
                  <a:lnTo>
                    <a:pt x="840672" y="65802"/>
                  </a:lnTo>
                  <a:lnTo>
                    <a:pt x="851159" y="28984"/>
                  </a:lnTo>
                  <a:lnTo>
                    <a:pt x="931780" y="28984"/>
                  </a:lnTo>
                  <a:lnTo>
                    <a:pt x="923509" y="0"/>
                  </a:lnTo>
                  <a:close/>
                </a:path>
              </a:pathLst>
            </a:custGeom>
            <a:solidFill>
              <a:srgbClr val="C0C8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" name="object 3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653005" y="4822152"/>
              <a:ext cx="231788" cy="232458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362858" y="4822152"/>
              <a:ext cx="231788" cy="232458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8745448" y="4197426"/>
              <a:ext cx="767080" cy="596265"/>
            </a:xfrm>
            <a:custGeom>
              <a:avLst/>
              <a:gdLst/>
              <a:ahLst/>
              <a:cxnLst/>
              <a:rect l="l" t="t" r="r" b="b"/>
              <a:pathLst>
                <a:path w="767079" h="596264">
                  <a:moveTo>
                    <a:pt x="365607" y="379641"/>
                  </a:moveTo>
                  <a:lnTo>
                    <a:pt x="330441" y="318490"/>
                  </a:lnTo>
                  <a:lnTo>
                    <a:pt x="329730" y="317258"/>
                  </a:lnTo>
                  <a:lnTo>
                    <a:pt x="326009" y="310794"/>
                  </a:lnTo>
                  <a:lnTo>
                    <a:pt x="326009" y="368896"/>
                  </a:lnTo>
                  <a:lnTo>
                    <a:pt x="240741" y="417753"/>
                  </a:lnTo>
                  <a:lnTo>
                    <a:pt x="325958" y="467474"/>
                  </a:lnTo>
                  <a:lnTo>
                    <a:pt x="296976" y="517969"/>
                  </a:lnTo>
                  <a:lnTo>
                    <a:pt x="211772" y="469125"/>
                  </a:lnTo>
                  <a:lnTo>
                    <a:pt x="211772" y="566839"/>
                  </a:lnTo>
                  <a:lnTo>
                    <a:pt x="153822" y="566839"/>
                  </a:lnTo>
                  <a:lnTo>
                    <a:pt x="153822" y="518337"/>
                  </a:lnTo>
                  <a:lnTo>
                    <a:pt x="153822" y="517093"/>
                  </a:lnTo>
                  <a:lnTo>
                    <a:pt x="153822" y="468249"/>
                  </a:lnTo>
                  <a:lnTo>
                    <a:pt x="68643" y="517093"/>
                  </a:lnTo>
                  <a:lnTo>
                    <a:pt x="39674" y="466712"/>
                  </a:lnTo>
                  <a:lnTo>
                    <a:pt x="125145" y="417715"/>
                  </a:lnTo>
                  <a:lnTo>
                    <a:pt x="39674" y="368744"/>
                  </a:lnTo>
                  <a:lnTo>
                    <a:pt x="68643" y="318350"/>
                  </a:lnTo>
                  <a:lnTo>
                    <a:pt x="153822" y="367131"/>
                  </a:lnTo>
                  <a:lnTo>
                    <a:pt x="153822" y="318350"/>
                  </a:lnTo>
                  <a:lnTo>
                    <a:pt x="153822" y="317106"/>
                  </a:lnTo>
                  <a:lnTo>
                    <a:pt x="153822" y="268541"/>
                  </a:lnTo>
                  <a:lnTo>
                    <a:pt x="211772" y="268541"/>
                  </a:lnTo>
                  <a:lnTo>
                    <a:pt x="211772" y="367334"/>
                  </a:lnTo>
                  <a:lnTo>
                    <a:pt x="297040" y="318490"/>
                  </a:lnTo>
                  <a:lnTo>
                    <a:pt x="326009" y="368896"/>
                  </a:lnTo>
                  <a:lnTo>
                    <a:pt x="326009" y="310794"/>
                  </a:lnTo>
                  <a:lnTo>
                    <a:pt x="307670" y="278904"/>
                  </a:lnTo>
                  <a:lnTo>
                    <a:pt x="240741" y="317258"/>
                  </a:lnTo>
                  <a:lnTo>
                    <a:pt x="240741" y="268541"/>
                  </a:lnTo>
                  <a:lnTo>
                    <a:pt x="240741" y="239547"/>
                  </a:lnTo>
                  <a:lnTo>
                    <a:pt x="124853" y="239547"/>
                  </a:lnTo>
                  <a:lnTo>
                    <a:pt x="124853" y="317106"/>
                  </a:lnTo>
                  <a:lnTo>
                    <a:pt x="57950" y="278752"/>
                  </a:lnTo>
                  <a:lnTo>
                    <a:pt x="0" y="379501"/>
                  </a:lnTo>
                  <a:lnTo>
                    <a:pt x="66636" y="417715"/>
                  </a:lnTo>
                  <a:lnTo>
                    <a:pt x="0" y="455930"/>
                  </a:lnTo>
                  <a:lnTo>
                    <a:pt x="57950" y="556679"/>
                  </a:lnTo>
                  <a:lnTo>
                    <a:pt x="124853" y="518337"/>
                  </a:lnTo>
                  <a:lnTo>
                    <a:pt x="124853" y="595896"/>
                  </a:lnTo>
                  <a:lnTo>
                    <a:pt x="240741" y="595896"/>
                  </a:lnTo>
                  <a:lnTo>
                    <a:pt x="240741" y="566839"/>
                  </a:lnTo>
                  <a:lnTo>
                    <a:pt x="240741" y="519188"/>
                  </a:lnTo>
                  <a:lnTo>
                    <a:pt x="307619" y="557555"/>
                  </a:lnTo>
                  <a:lnTo>
                    <a:pt x="329704" y="519188"/>
                  </a:lnTo>
                  <a:lnTo>
                    <a:pt x="330403" y="517969"/>
                  </a:lnTo>
                  <a:lnTo>
                    <a:pt x="365569" y="456907"/>
                  </a:lnTo>
                  <a:lnTo>
                    <a:pt x="298754" y="417982"/>
                  </a:lnTo>
                  <a:lnTo>
                    <a:pt x="365607" y="379641"/>
                  </a:lnTo>
                  <a:close/>
                </a:path>
                <a:path w="767079" h="596264">
                  <a:moveTo>
                    <a:pt x="583692" y="76873"/>
                  </a:moveTo>
                  <a:lnTo>
                    <a:pt x="532015" y="25958"/>
                  </a:lnTo>
                  <a:lnTo>
                    <a:pt x="511708" y="46697"/>
                  </a:lnTo>
                  <a:lnTo>
                    <a:pt x="563397" y="97599"/>
                  </a:lnTo>
                  <a:lnTo>
                    <a:pt x="583692" y="76873"/>
                  </a:lnTo>
                  <a:close/>
                </a:path>
                <a:path w="767079" h="596264">
                  <a:moveTo>
                    <a:pt x="653618" y="0"/>
                  </a:moveTo>
                  <a:lnTo>
                    <a:pt x="624649" y="0"/>
                  </a:lnTo>
                  <a:lnTo>
                    <a:pt x="624649" y="72644"/>
                  </a:lnTo>
                  <a:lnTo>
                    <a:pt x="653618" y="72644"/>
                  </a:lnTo>
                  <a:lnTo>
                    <a:pt x="653618" y="0"/>
                  </a:lnTo>
                  <a:close/>
                </a:path>
                <a:path w="767079" h="596264">
                  <a:moveTo>
                    <a:pt x="766572" y="46685"/>
                  </a:moveTo>
                  <a:lnTo>
                    <a:pt x="746264" y="25958"/>
                  </a:lnTo>
                  <a:lnTo>
                    <a:pt x="694588" y="76860"/>
                  </a:lnTo>
                  <a:lnTo>
                    <a:pt x="714883" y="97599"/>
                  </a:lnTo>
                  <a:lnTo>
                    <a:pt x="766572" y="46685"/>
                  </a:lnTo>
                  <a:close/>
                </a:path>
              </a:pathLst>
            </a:custGeom>
            <a:solidFill>
              <a:srgbClr val="C0C8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7828788" y="3956303"/>
            <a:ext cx="2571115" cy="1932939"/>
          </a:xfrm>
          <a:prstGeom prst="rect">
            <a:avLst/>
          </a:prstGeom>
          <a:ln w="6350">
            <a:solidFill>
              <a:srgbClr val="355EA9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400">
              <a:latin typeface="Times New Roman"/>
              <a:cs typeface="Times New Roman"/>
            </a:endParaRPr>
          </a:p>
          <a:p>
            <a:pPr marL="813435">
              <a:lnSpc>
                <a:spcPct val="100000"/>
              </a:lnSpc>
            </a:pPr>
            <a:r>
              <a:rPr sz="1400" b="1" spc="-5" dirty="0">
                <a:solidFill>
                  <a:srgbClr val="DF5F1F"/>
                </a:solidFill>
                <a:latin typeface="Calibri"/>
                <a:cs typeface="Calibri"/>
              </a:rPr>
              <a:t>Public</a:t>
            </a:r>
            <a:r>
              <a:rPr sz="1400" b="1" spc="-45" dirty="0">
                <a:solidFill>
                  <a:srgbClr val="DF5F1F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DF5F1F"/>
                </a:solidFill>
                <a:latin typeface="Calibri"/>
                <a:cs typeface="Calibri"/>
              </a:rPr>
              <a:t>Safety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5642178" y="4197426"/>
            <a:ext cx="1122045" cy="1052195"/>
            <a:chOff x="5533932" y="4133250"/>
            <a:chExt cx="1122045" cy="1052195"/>
          </a:xfrm>
        </p:grpSpPr>
        <p:pic>
          <p:nvPicPr>
            <p:cNvPr id="22" name="object 2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806519" y="5047346"/>
              <a:ext cx="72358" cy="72643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5533923" y="4133252"/>
              <a:ext cx="1122045" cy="1052195"/>
            </a:xfrm>
            <a:custGeom>
              <a:avLst/>
              <a:gdLst/>
              <a:ahLst/>
              <a:cxnLst/>
              <a:rect l="l" t="t" r="r" b="b"/>
              <a:pathLst>
                <a:path w="1122045" h="1052195">
                  <a:moveTo>
                    <a:pt x="781481" y="950417"/>
                  </a:moveTo>
                  <a:lnTo>
                    <a:pt x="773518" y="910831"/>
                  </a:lnTo>
                  <a:lnTo>
                    <a:pt x="752538" y="879614"/>
                  </a:lnTo>
                  <a:lnTo>
                    <a:pt x="752538" y="950417"/>
                  </a:lnTo>
                  <a:lnTo>
                    <a:pt x="746848" y="978700"/>
                  </a:lnTo>
                  <a:lnTo>
                    <a:pt x="731342" y="1001788"/>
                  </a:lnTo>
                  <a:lnTo>
                    <a:pt x="708342" y="1017358"/>
                  </a:lnTo>
                  <a:lnTo>
                    <a:pt x="680173" y="1023061"/>
                  </a:lnTo>
                  <a:lnTo>
                    <a:pt x="101307" y="1023061"/>
                  </a:lnTo>
                  <a:lnTo>
                    <a:pt x="73139" y="1017358"/>
                  </a:lnTo>
                  <a:lnTo>
                    <a:pt x="50139" y="1001788"/>
                  </a:lnTo>
                  <a:lnTo>
                    <a:pt x="34632" y="978700"/>
                  </a:lnTo>
                  <a:lnTo>
                    <a:pt x="28943" y="950417"/>
                  </a:lnTo>
                  <a:lnTo>
                    <a:pt x="34632" y="922147"/>
                  </a:lnTo>
                  <a:lnTo>
                    <a:pt x="50139" y="899058"/>
                  </a:lnTo>
                  <a:lnTo>
                    <a:pt x="73139" y="883488"/>
                  </a:lnTo>
                  <a:lnTo>
                    <a:pt x="101307" y="877773"/>
                  </a:lnTo>
                  <a:lnTo>
                    <a:pt x="680173" y="877773"/>
                  </a:lnTo>
                  <a:lnTo>
                    <a:pt x="708342" y="883488"/>
                  </a:lnTo>
                  <a:lnTo>
                    <a:pt x="731342" y="899058"/>
                  </a:lnTo>
                  <a:lnTo>
                    <a:pt x="746848" y="922147"/>
                  </a:lnTo>
                  <a:lnTo>
                    <a:pt x="752538" y="950417"/>
                  </a:lnTo>
                  <a:lnTo>
                    <a:pt x="752538" y="879614"/>
                  </a:lnTo>
                  <a:lnTo>
                    <a:pt x="751801" y="878509"/>
                  </a:lnTo>
                  <a:lnTo>
                    <a:pt x="750722" y="877773"/>
                  </a:lnTo>
                  <a:lnTo>
                    <a:pt x="719607" y="856716"/>
                  </a:lnTo>
                  <a:lnTo>
                    <a:pt x="680173" y="848715"/>
                  </a:lnTo>
                  <a:lnTo>
                    <a:pt x="101307" y="848715"/>
                  </a:lnTo>
                  <a:lnTo>
                    <a:pt x="61874" y="856716"/>
                  </a:lnTo>
                  <a:lnTo>
                    <a:pt x="29679" y="878509"/>
                  </a:lnTo>
                  <a:lnTo>
                    <a:pt x="7962" y="910831"/>
                  </a:lnTo>
                  <a:lnTo>
                    <a:pt x="0" y="950417"/>
                  </a:lnTo>
                  <a:lnTo>
                    <a:pt x="7962" y="990003"/>
                  </a:lnTo>
                  <a:lnTo>
                    <a:pt x="29679" y="1022337"/>
                  </a:lnTo>
                  <a:lnTo>
                    <a:pt x="61874" y="1044130"/>
                  </a:lnTo>
                  <a:lnTo>
                    <a:pt x="101307" y="1052118"/>
                  </a:lnTo>
                  <a:lnTo>
                    <a:pt x="680173" y="1052118"/>
                  </a:lnTo>
                  <a:lnTo>
                    <a:pt x="719607" y="1044130"/>
                  </a:lnTo>
                  <a:lnTo>
                    <a:pt x="750722" y="1023061"/>
                  </a:lnTo>
                  <a:lnTo>
                    <a:pt x="751801" y="1022337"/>
                  </a:lnTo>
                  <a:lnTo>
                    <a:pt x="773518" y="990003"/>
                  </a:lnTo>
                  <a:lnTo>
                    <a:pt x="781481" y="950417"/>
                  </a:lnTo>
                  <a:close/>
                </a:path>
                <a:path w="1122045" h="1052195">
                  <a:moveTo>
                    <a:pt x="1121803" y="532218"/>
                  </a:moveTo>
                  <a:lnTo>
                    <a:pt x="1114437" y="486016"/>
                  </a:lnTo>
                  <a:lnTo>
                    <a:pt x="1097038" y="442899"/>
                  </a:lnTo>
                  <a:lnTo>
                    <a:pt x="1091869" y="435495"/>
                  </a:lnTo>
                  <a:lnTo>
                    <a:pt x="1091869" y="520039"/>
                  </a:lnTo>
                  <a:lnTo>
                    <a:pt x="1090079" y="574128"/>
                  </a:lnTo>
                  <a:lnTo>
                    <a:pt x="1075905" y="615899"/>
                  </a:lnTo>
                  <a:lnTo>
                    <a:pt x="1052614" y="651776"/>
                  </a:lnTo>
                  <a:lnTo>
                    <a:pt x="1021791" y="680605"/>
                  </a:lnTo>
                  <a:lnTo>
                    <a:pt x="985024" y="701217"/>
                  </a:lnTo>
                  <a:lnTo>
                    <a:pt x="943876" y="712470"/>
                  </a:lnTo>
                  <a:lnTo>
                    <a:pt x="899934" y="713181"/>
                  </a:lnTo>
                  <a:lnTo>
                    <a:pt x="966800" y="374256"/>
                  </a:lnTo>
                  <a:lnTo>
                    <a:pt x="1007973" y="389674"/>
                  </a:lnTo>
                  <a:lnTo>
                    <a:pt x="1049324" y="424408"/>
                  </a:lnTo>
                  <a:lnTo>
                    <a:pt x="1077785" y="468998"/>
                  </a:lnTo>
                  <a:lnTo>
                    <a:pt x="1091869" y="520039"/>
                  </a:lnTo>
                  <a:lnTo>
                    <a:pt x="1091869" y="435495"/>
                  </a:lnTo>
                  <a:lnTo>
                    <a:pt x="1036548" y="374256"/>
                  </a:lnTo>
                  <a:lnTo>
                    <a:pt x="993254" y="351828"/>
                  </a:lnTo>
                  <a:lnTo>
                    <a:pt x="955141" y="341363"/>
                  </a:lnTo>
                  <a:lnTo>
                    <a:pt x="656031" y="41135"/>
                  </a:lnTo>
                  <a:lnTo>
                    <a:pt x="615048" y="0"/>
                  </a:lnTo>
                  <a:lnTo>
                    <a:pt x="37084" y="580339"/>
                  </a:lnTo>
                  <a:lnTo>
                    <a:pt x="27495" y="776071"/>
                  </a:lnTo>
                  <a:lnTo>
                    <a:pt x="29794" y="787374"/>
                  </a:lnTo>
                  <a:lnTo>
                    <a:pt x="36004" y="796594"/>
                  </a:lnTo>
                  <a:lnTo>
                    <a:pt x="45186" y="802830"/>
                  </a:lnTo>
                  <a:lnTo>
                    <a:pt x="56438" y="805129"/>
                  </a:lnTo>
                  <a:lnTo>
                    <a:pt x="709117" y="805129"/>
                  </a:lnTo>
                  <a:lnTo>
                    <a:pt x="723595" y="803681"/>
                  </a:lnTo>
                  <a:lnTo>
                    <a:pt x="745070" y="795896"/>
                  </a:lnTo>
                  <a:lnTo>
                    <a:pt x="761441" y="781050"/>
                  </a:lnTo>
                  <a:lnTo>
                    <a:pt x="763879" y="776071"/>
                  </a:lnTo>
                  <a:lnTo>
                    <a:pt x="771194" y="761174"/>
                  </a:lnTo>
                  <a:lnTo>
                    <a:pt x="772795" y="738301"/>
                  </a:lnTo>
                  <a:lnTo>
                    <a:pt x="755637" y="601738"/>
                  </a:lnTo>
                  <a:lnTo>
                    <a:pt x="751992" y="572681"/>
                  </a:lnTo>
                  <a:lnTo>
                    <a:pt x="744131" y="510082"/>
                  </a:lnTo>
                  <a:lnTo>
                    <a:pt x="744131" y="742226"/>
                  </a:lnTo>
                  <a:lnTo>
                    <a:pt x="743305" y="753516"/>
                  </a:lnTo>
                  <a:lnTo>
                    <a:pt x="738543" y="763358"/>
                  </a:lnTo>
                  <a:lnTo>
                    <a:pt x="730529" y="770788"/>
                  </a:lnTo>
                  <a:lnTo>
                    <a:pt x="720001" y="774839"/>
                  </a:lnTo>
                  <a:lnTo>
                    <a:pt x="56438" y="776071"/>
                  </a:lnTo>
                  <a:lnTo>
                    <a:pt x="56438" y="601738"/>
                  </a:lnTo>
                  <a:lnTo>
                    <a:pt x="726478" y="601738"/>
                  </a:lnTo>
                  <a:lnTo>
                    <a:pt x="744131" y="742226"/>
                  </a:lnTo>
                  <a:lnTo>
                    <a:pt x="744131" y="510082"/>
                  </a:lnTo>
                  <a:lnTo>
                    <a:pt x="735571" y="441921"/>
                  </a:lnTo>
                  <a:lnTo>
                    <a:pt x="730821" y="404139"/>
                  </a:lnTo>
                  <a:lnTo>
                    <a:pt x="724128" y="384009"/>
                  </a:lnTo>
                  <a:lnTo>
                    <a:pt x="722871" y="382447"/>
                  </a:lnTo>
                  <a:lnTo>
                    <a:pt x="722871" y="572681"/>
                  </a:lnTo>
                  <a:lnTo>
                    <a:pt x="520979" y="572681"/>
                  </a:lnTo>
                  <a:lnTo>
                    <a:pt x="520979" y="441921"/>
                  </a:lnTo>
                  <a:lnTo>
                    <a:pt x="706437" y="441921"/>
                  </a:lnTo>
                  <a:lnTo>
                    <a:pt x="722871" y="572681"/>
                  </a:lnTo>
                  <a:lnTo>
                    <a:pt x="722871" y="382447"/>
                  </a:lnTo>
                  <a:lnTo>
                    <a:pt x="711263" y="367957"/>
                  </a:lnTo>
                  <a:lnTo>
                    <a:pt x="702754" y="362788"/>
                  </a:lnTo>
                  <a:lnTo>
                    <a:pt x="702754" y="412864"/>
                  </a:lnTo>
                  <a:lnTo>
                    <a:pt x="492036" y="412864"/>
                  </a:lnTo>
                  <a:lnTo>
                    <a:pt x="492036" y="572681"/>
                  </a:lnTo>
                  <a:lnTo>
                    <a:pt x="434149" y="572681"/>
                  </a:lnTo>
                  <a:lnTo>
                    <a:pt x="434149" y="411403"/>
                  </a:lnTo>
                  <a:lnTo>
                    <a:pt x="436422" y="400088"/>
                  </a:lnTo>
                  <a:lnTo>
                    <a:pt x="442633" y="390855"/>
                  </a:lnTo>
                  <a:lnTo>
                    <a:pt x="451827" y="384632"/>
                  </a:lnTo>
                  <a:lnTo>
                    <a:pt x="463092" y="382346"/>
                  </a:lnTo>
                  <a:lnTo>
                    <a:pt x="672934" y="382346"/>
                  </a:lnTo>
                  <a:lnTo>
                    <a:pt x="702106" y="407771"/>
                  </a:lnTo>
                  <a:lnTo>
                    <a:pt x="702754" y="412864"/>
                  </a:lnTo>
                  <a:lnTo>
                    <a:pt x="702754" y="362788"/>
                  </a:lnTo>
                  <a:lnTo>
                    <a:pt x="693699" y="357276"/>
                  </a:lnTo>
                  <a:lnTo>
                    <a:pt x="672934" y="353288"/>
                  </a:lnTo>
                  <a:lnTo>
                    <a:pt x="463092" y="353288"/>
                  </a:lnTo>
                  <a:lnTo>
                    <a:pt x="440588" y="357911"/>
                  </a:lnTo>
                  <a:lnTo>
                    <a:pt x="422211" y="370370"/>
                  </a:lnTo>
                  <a:lnTo>
                    <a:pt x="409803" y="388810"/>
                  </a:lnTo>
                  <a:lnTo>
                    <a:pt x="405206" y="411403"/>
                  </a:lnTo>
                  <a:lnTo>
                    <a:pt x="405206" y="572681"/>
                  </a:lnTo>
                  <a:lnTo>
                    <a:pt x="85801" y="572681"/>
                  </a:lnTo>
                  <a:lnTo>
                    <a:pt x="85750" y="572554"/>
                  </a:lnTo>
                  <a:lnTo>
                    <a:pt x="615048" y="41135"/>
                  </a:lnTo>
                  <a:lnTo>
                    <a:pt x="938885" y="366217"/>
                  </a:lnTo>
                  <a:lnTo>
                    <a:pt x="865822" y="736688"/>
                  </a:lnTo>
                  <a:lnTo>
                    <a:pt x="879983" y="739597"/>
                  </a:lnTo>
                  <a:lnTo>
                    <a:pt x="926553" y="743508"/>
                  </a:lnTo>
                  <a:lnTo>
                    <a:pt x="971334" y="736942"/>
                  </a:lnTo>
                  <a:lnTo>
                    <a:pt x="1012913" y="720852"/>
                  </a:lnTo>
                  <a:lnTo>
                    <a:pt x="1024394" y="713181"/>
                  </a:lnTo>
                  <a:lnTo>
                    <a:pt x="1049832" y="696188"/>
                  </a:lnTo>
                  <a:lnTo>
                    <a:pt x="1080681" y="663917"/>
                  </a:lnTo>
                  <a:lnTo>
                    <a:pt x="1104023" y="624979"/>
                  </a:lnTo>
                  <a:lnTo>
                    <a:pt x="1118425" y="580339"/>
                  </a:lnTo>
                  <a:lnTo>
                    <a:pt x="1118425" y="579780"/>
                  </a:lnTo>
                  <a:lnTo>
                    <a:pt x="1121803" y="532218"/>
                  </a:lnTo>
                  <a:close/>
                </a:path>
              </a:pathLst>
            </a:custGeom>
            <a:solidFill>
              <a:srgbClr val="C0C8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642518" y="5047346"/>
              <a:ext cx="72358" cy="72643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970532" y="5047346"/>
              <a:ext cx="72358" cy="72643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134557" y="5047346"/>
              <a:ext cx="72358" cy="7264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3230" y="977319"/>
            <a:ext cx="8161863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35" dirty="0"/>
              <a:t>Additional</a:t>
            </a:r>
            <a:r>
              <a:rPr sz="4400" spc="-114" dirty="0"/>
              <a:t> </a:t>
            </a:r>
            <a:r>
              <a:rPr sz="4400" spc="-60" dirty="0"/>
              <a:t>Program</a:t>
            </a:r>
            <a:r>
              <a:rPr sz="4400" spc="-145" dirty="0"/>
              <a:t> </a:t>
            </a:r>
            <a:r>
              <a:rPr sz="4400" spc="-45" dirty="0"/>
              <a:t>Components</a:t>
            </a:r>
            <a:endParaRPr sz="4400" dirty="0"/>
          </a:p>
        </p:txBody>
      </p:sp>
      <p:grpSp>
        <p:nvGrpSpPr>
          <p:cNvPr id="3" name="object 3"/>
          <p:cNvGrpSpPr/>
          <p:nvPr/>
        </p:nvGrpSpPr>
        <p:grpSpPr>
          <a:xfrm>
            <a:off x="1429511" y="1815083"/>
            <a:ext cx="2083435" cy="1251585"/>
            <a:chOff x="1429511" y="1815083"/>
            <a:chExt cx="2083435" cy="1251585"/>
          </a:xfrm>
        </p:grpSpPr>
        <p:sp>
          <p:nvSpPr>
            <p:cNvPr id="4" name="object 4"/>
            <p:cNvSpPr/>
            <p:nvPr/>
          </p:nvSpPr>
          <p:spPr>
            <a:xfrm>
              <a:off x="1429511" y="1815083"/>
              <a:ext cx="2083435" cy="1251585"/>
            </a:xfrm>
            <a:custGeom>
              <a:avLst/>
              <a:gdLst/>
              <a:ahLst/>
              <a:cxnLst/>
              <a:rect l="l" t="t" r="r" b="b"/>
              <a:pathLst>
                <a:path w="2083435" h="1251585">
                  <a:moveTo>
                    <a:pt x="2083308" y="0"/>
                  </a:moveTo>
                  <a:lnTo>
                    <a:pt x="0" y="0"/>
                  </a:lnTo>
                  <a:lnTo>
                    <a:pt x="0" y="1251203"/>
                  </a:lnTo>
                  <a:lnTo>
                    <a:pt x="2083308" y="1251203"/>
                  </a:lnTo>
                  <a:lnTo>
                    <a:pt x="2083308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59051" y="2045207"/>
              <a:ext cx="1899666" cy="57835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90343" y="2325623"/>
              <a:ext cx="980694" cy="578358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1429511" y="1815083"/>
            <a:ext cx="2083435" cy="1251585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2250">
              <a:latin typeface="Times New Roman"/>
              <a:cs typeface="Times New Roman"/>
            </a:endParaRPr>
          </a:p>
          <a:p>
            <a:pPr marL="723265" marR="285750" indent="-431800">
              <a:lnSpc>
                <a:spcPts val="2210"/>
              </a:lnSpc>
            </a:pP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Work</a:t>
            </a:r>
            <a:r>
              <a:rPr sz="20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Habits</a:t>
            </a:r>
            <a:r>
              <a:rPr sz="20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&amp; </a:t>
            </a:r>
            <a:r>
              <a:rPr sz="2000" spc="-4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Safety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721608" y="1815083"/>
            <a:ext cx="2083435" cy="1251585"/>
            <a:chOff x="3721608" y="1815083"/>
            <a:chExt cx="2083435" cy="1251585"/>
          </a:xfrm>
        </p:grpSpPr>
        <p:sp>
          <p:nvSpPr>
            <p:cNvPr id="9" name="object 9"/>
            <p:cNvSpPr/>
            <p:nvPr/>
          </p:nvSpPr>
          <p:spPr>
            <a:xfrm>
              <a:off x="3721608" y="1815083"/>
              <a:ext cx="2083435" cy="1251585"/>
            </a:xfrm>
            <a:custGeom>
              <a:avLst/>
              <a:gdLst/>
              <a:ahLst/>
              <a:cxnLst/>
              <a:rect l="l" t="t" r="r" b="b"/>
              <a:pathLst>
                <a:path w="2083435" h="1251585">
                  <a:moveTo>
                    <a:pt x="2083308" y="0"/>
                  </a:moveTo>
                  <a:lnTo>
                    <a:pt x="0" y="0"/>
                  </a:lnTo>
                  <a:lnTo>
                    <a:pt x="0" y="1251203"/>
                  </a:lnTo>
                  <a:lnTo>
                    <a:pt x="2083308" y="1251203"/>
                  </a:lnTo>
                  <a:lnTo>
                    <a:pt x="2083308" y="0"/>
                  </a:lnTo>
                  <a:close/>
                </a:path>
              </a:pathLst>
            </a:custGeom>
            <a:solidFill>
              <a:srgbClr val="A4A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878580" y="2183891"/>
              <a:ext cx="1789938" cy="578358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3721608" y="1815083"/>
            <a:ext cx="2083435" cy="1251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 dirty="0">
              <a:latin typeface="Times New Roman"/>
              <a:cs typeface="Times New Roman"/>
            </a:endParaRPr>
          </a:p>
          <a:p>
            <a:pPr marL="320040">
              <a:lnSpc>
                <a:spcPct val="100000"/>
              </a:lnSpc>
              <a:spcBef>
                <a:spcPts val="1190"/>
              </a:spcBef>
            </a:pPr>
            <a:r>
              <a:rPr sz="2000" spc="-45" dirty="0">
                <a:solidFill>
                  <a:srgbClr val="FFFFFF"/>
                </a:solidFill>
                <a:latin typeface="Calibri"/>
                <a:cs typeface="Calibri"/>
              </a:rPr>
              <a:t>Team</a:t>
            </a:r>
            <a:r>
              <a:rPr sz="20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Building</a:t>
            </a:r>
            <a:endParaRPr sz="2000" dirty="0">
              <a:latin typeface="Calibri"/>
              <a:cs typeface="Calibri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6013703" y="1815083"/>
            <a:ext cx="2085339" cy="1251585"/>
            <a:chOff x="6013703" y="1815083"/>
            <a:chExt cx="2085339" cy="1251585"/>
          </a:xfrm>
        </p:grpSpPr>
        <p:sp>
          <p:nvSpPr>
            <p:cNvPr id="13" name="object 13"/>
            <p:cNvSpPr/>
            <p:nvPr/>
          </p:nvSpPr>
          <p:spPr>
            <a:xfrm>
              <a:off x="6013703" y="1815083"/>
              <a:ext cx="2085339" cy="1251585"/>
            </a:xfrm>
            <a:custGeom>
              <a:avLst/>
              <a:gdLst/>
              <a:ahLst/>
              <a:cxnLst/>
              <a:rect l="l" t="t" r="r" b="b"/>
              <a:pathLst>
                <a:path w="2085340" h="1251585">
                  <a:moveTo>
                    <a:pt x="2084831" y="0"/>
                  </a:moveTo>
                  <a:lnTo>
                    <a:pt x="0" y="0"/>
                  </a:lnTo>
                  <a:lnTo>
                    <a:pt x="0" y="1251203"/>
                  </a:lnTo>
                  <a:lnTo>
                    <a:pt x="2084831" y="1251203"/>
                  </a:lnTo>
                  <a:lnTo>
                    <a:pt x="2084831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071615" y="2183891"/>
              <a:ext cx="1988058" cy="578358"/>
            </a:xfrm>
            <a:prstGeom prst="rect">
              <a:avLst/>
            </a:prstGeom>
          </p:spPr>
        </p:pic>
      </p:grpSp>
      <p:sp>
        <p:nvSpPr>
          <p:cNvPr id="15" name="object 15"/>
          <p:cNvSpPr txBox="1"/>
          <p:nvPr/>
        </p:nvSpPr>
        <p:spPr>
          <a:xfrm>
            <a:off x="6013703" y="1815083"/>
            <a:ext cx="2085339" cy="1251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 dirty="0">
              <a:latin typeface="Times New Roman"/>
              <a:cs typeface="Times New Roman"/>
            </a:endParaRPr>
          </a:p>
          <a:p>
            <a:pPr marL="221615">
              <a:lnSpc>
                <a:spcPct val="100000"/>
              </a:lnSpc>
              <a:spcBef>
                <a:spcPts val="1190"/>
              </a:spcBef>
            </a:pP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Resume</a:t>
            </a:r>
            <a:r>
              <a:rPr sz="20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Writing</a:t>
            </a:r>
            <a:endParaRPr sz="2000" dirty="0">
              <a:latin typeface="Calibri"/>
              <a:cs typeface="Calibri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8305800" y="1815083"/>
            <a:ext cx="2085339" cy="1251585"/>
            <a:chOff x="8305800" y="1815083"/>
            <a:chExt cx="2085339" cy="1251585"/>
          </a:xfrm>
        </p:grpSpPr>
        <p:sp>
          <p:nvSpPr>
            <p:cNvPr id="17" name="object 17"/>
            <p:cNvSpPr/>
            <p:nvPr/>
          </p:nvSpPr>
          <p:spPr>
            <a:xfrm>
              <a:off x="8305800" y="1815083"/>
              <a:ext cx="2085339" cy="1251585"/>
            </a:xfrm>
            <a:custGeom>
              <a:avLst/>
              <a:gdLst/>
              <a:ahLst/>
              <a:cxnLst/>
              <a:rect l="l" t="t" r="r" b="b"/>
              <a:pathLst>
                <a:path w="2085340" h="1251585">
                  <a:moveTo>
                    <a:pt x="2084831" y="0"/>
                  </a:moveTo>
                  <a:lnTo>
                    <a:pt x="0" y="0"/>
                  </a:lnTo>
                  <a:lnTo>
                    <a:pt x="0" y="1251203"/>
                  </a:lnTo>
                  <a:lnTo>
                    <a:pt x="2084831" y="1251203"/>
                  </a:lnTo>
                  <a:lnTo>
                    <a:pt x="2084831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855963" y="2045207"/>
              <a:ext cx="1062990" cy="578358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570975" y="2325623"/>
              <a:ext cx="1575053" cy="578358"/>
            </a:xfrm>
            <a:prstGeom prst="rect">
              <a:avLst/>
            </a:prstGeom>
          </p:spPr>
        </p:pic>
      </p:grpSp>
      <p:sp>
        <p:nvSpPr>
          <p:cNvPr id="20" name="object 20"/>
          <p:cNvSpPr txBox="1"/>
          <p:nvPr/>
        </p:nvSpPr>
        <p:spPr>
          <a:xfrm>
            <a:off x="8305800" y="1815083"/>
            <a:ext cx="2085339" cy="1251585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2250">
              <a:latin typeface="Times New Roman"/>
              <a:cs typeface="Times New Roman"/>
            </a:endParaRPr>
          </a:p>
          <a:p>
            <a:pPr marL="427990" marR="419100" indent="284480">
              <a:lnSpc>
                <a:spcPts val="2210"/>
              </a:lnSpc>
            </a:pP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Sexual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Ha</a:t>
            </a:r>
            <a:r>
              <a:rPr sz="2000" spc="-4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437338" y="3296792"/>
            <a:ext cx="2083435" cy="1249680"/>
          </a:xfrm>
          <a:custGeom>
            <a:avLst/>
            <a:gdLst/>
            <a:ahLst/>
            <a:cxnLst/>
            <a:rect l="l" t="t" r="r" b="b"/>
            <a:pathLst>
              <a:path w="2083435" h="1249679">
                <a:moveTo>
                  <a:pt x="2083308" y="0"/>
                </a:moveTo>
                <a:lnTo>
                  <a:pt x="0" y="0"/>
                </a:lnTo>
                <a:lnTo>
                  <a:pt x="0" y="1249680"/>
                </a:lnTo>
                <a:lnTo>
                  <a:pt x="2083308" y="1249680"/>
                </a:lnTo>
                <a:lnTo>
                  <a:pt x="2083308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6" name="object 26"/>
          <p:cNvGrpSpPr/>
          <p:nvPr/>
        </p:nvGrpSpPr>
        <p:grpSpPr>
          <a:xfrm>
            <a:off x="3721608" y="3275076"/>
            <a:ext cx="2083435" cy="1249680"/>
            <a:chOff x="3721608" y="3275076"/>
            <a:chExt cx="2083435" cy="1249680"/>
          </a:xfrm>
        </p:grpSpPr>
        <p:sp>
          <p:nvSpPr>
            <p:cNvPr id="27" name="object 27"/>
            <p:cNvSpPr/>
            <p:nvPr/>
          </p:nvSpPr>
          <p:spPr>
            <a:xfrm>
              <a:off x="3721608" y="3275076"/>
              <a:ext cx="2083435" cy="1249680"/>
            </a:xfrm>
            <a:custGeom>
              <a:avLst/>
              <a:gdLst/>
              <a:ahLst/>
              <a:cxnLst/>
              <a:rect l="l" t="t" r="r" b="b"/>
              <a:pathLst>
                <a:path w="2083435" h="1249679">
                  <a:moveTo>
                    <a:pt x="2083308" y="0"/>
                  </a:moveTo>
                  <a:lnTo>
                    <a:pt x="0" y="0"/>
                  </a:lnTo>
                  <a:lnTo>
                    <a:pt x="0" y="1249680"/>
                  </a:lnTo>
                  <a:lnTo>
                    <a:pt x="2083308" y="1249680"/>
                  </a:lnTo>
                  <a:lnTo>
                    <a:pt x="2083308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145280" y="3503676"/>
              <a:ext cx="1311402" cy="578357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907536" y="3784092"/>
              <a:ext cx="1732026" cy="578357"/>
            </a:xfrm>
            <a:prstGeom prst="rect">
              <a:avLst/>
            </a:prstGeom>
          </p:spPr>
        </p:pic>
      </p:grpSp>
      <p:sp>
        <p:nvSpPr>
          <p:cNvPr id="30" name="object 30"/>
          <p:cNvSpPr txBox="1"/>
          <p:nvPr/>
        </p:nvSpPr>
        <p:spPr>
          <a:xfrm>
            <a:off x="3721608" y="3275076"/>
            <a:ext cx="2083435" cy="124968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2250" dirty="0">
              <a:latin typeface="Times New Roman"/>
              <a:cs typeface="Times New Roman"/>
            </a:endParaRPr>
          </a:p>
          <a:p>
            <a:pPr marL="349250" marR="339725" indent="237490">
              <a:lnSpc>
                <a:spcPts val="2210"/>
              </a:lnSpc>
              <a:spcBef>
                <a:spcPts val="5"/>
              </a:spcBef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Financial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 Mana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6013703" y="3275076"/>
            <a:ext cx="2085339" cy="1249680"/>
          </a:xfrm>
          <a:custGeom>
            <a:avLst/>
            <a:gdLst/>
            <a:ahLst/>
            <a:cxnLst/>
            <a:rect l="l" t="t" r="r" b="b"/>
            <a:pathLst>
              <a:path w="2085340" h="1249679">
                <a:moveTo>
                  <a:pt x="2084831" y="0"/>
                </a:moveTo>
                <a:lnTo>
                  <a:pt x="0" y="0"/>
                </a:lnTo>
                <a:lnTo>
                  <a:pt x="0" y="1249680"/>
                </a:lnTo>
                <a:lnTo>
                  <a:pt x="2084831" y="1249680"/>
                </a:lnTo>
                <a:lnTo>
                  <a:pt x="2084831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5" name="object 35"/>
          <p:cNvGrpSpPr/>
          <p:nvPr/>
        </p:nvGrpSpPr>
        <p:grpSpPr>
          <a:xfrm>
            <a:off x="8305800" y="3275076"/>
            <a:ext cx="2085339" cy="1249680"/>
            <a:chOff x="8305800" y="3275076"/>
            <a:chExt cx="2085339" cy="1249680"/>
          </a:xfrm>
        </p:grpSpPr>
        <p:sp>
          <p:nvSpPr>
            <p:cNvPr id="36" name="object 36"/>
            <p:cNvSpPr/>
            <p:nvPr/>
          </p:nvSpPr>
          <p:spPr>
            <a:xfrm>
              <a:off x="8305800" y="3275076"/>
              <a:ext cx="2085339" cy="1249680"/>
            </a:xfrm>
            <a:custGeom>
              <a:avLst/>
              <a:gdLst/>
              <a:ahLst/>
              <a:cxnLst/>
              <a:rect l="l" t="t" r="r" b="b"/>
              <a:pathLst>
                <a:path w="2085340" h="1249679">
                  <a:moveTo>
                    <a:pt x="2084831" y="0"/>
                  </a:moveTo>
                  <a:lnTo>
                    <a:pt x="0" y="0"/>
                  </a:lnTo>
                  <a:lnTo>
                    <a:pt x="0" y="1249680"/>
                  </a:lnTo>
                  <a:lnTo>
                    <a:pt x="2084831" y="1249680"/>
                  </a:lnTo>
                  <a:lnTo>
                    <a:pt x="2084831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8552688" y="3643884"/>
              <a:ext cx="1613153" cy="578357"/>
            </a:xfrm>
            <a:prstGeom prst="rect">
              <a:avLst/>
            </a:prstGeom>
          </p:spPr>
        </p:pic>
      </p:grpSp>
      <p:sp>
        <p:nvSpPr>
          <p:cNvPr id="38" name="object 38"/>
          <p:cNvSpPr txBox="1"/>
          <p:nvPr/>
        </p:nvSpPr>
        <p:spPr>
          <a:xfrm>
            <a:off x="8305800" y="3275076"/>
            <a:ext cx="2085339" cy="1249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 dirty="0">
              <a:latin typeface="Times New Roman"/>
              <a:cs typeface="Times New Roman"/>
            </a:endParaRPr>
          </a:p>
          <a:p>
            <a:pPr marL="409575">
              <a:lnSpc>
                <a:spcPct val="100000"/>
              </a:lnSpc>
              <a:spcBef>
                <a:spcPts val="1185"/>
              </a:spcBef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Applications</a:t>
            </a:r>
            <a:endParaRPr sz="2000" dirty="0">
              <a:latin typeface="Calibri"/>
              <a:cs typeface="Calibri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3721608" y="4733544"/>
            <a:ext cx="2083435" cy="1249680"/>
            <a:chOff x="3721608" y="4733544"/>
            <a:chExt cx="2083435" cy="1249680"/>
          </a:xfrm>
        </p:grpSpPr>
        <p:sp>
          <p:nvSpPr>
            <p:cNvPr id="40" name="object 40"/>
            <p:cNvSpPr/>
            <p:nvPr/>
          </p:nvSpPr>
          <p:spPr>
            <a:xfrm>
              <a:off x="3721608" y="4733544"/>
              <a:ext cx="2083435" cy="1249680"/>
            </a:xfrm>
            <a:custGeom>
              <a:avLst/>
              <a:gdLst/>
              <a:ahLst/>
              <a:cxnLst/>
              <a:rect l="l" t="t" r="r" b="b"/>
              <a:pathLst>
                <a:path w="2083435" h="1249679">
                  <a:moveTo>
                    <a:pt x="2083308" y="0"/>
                  </a:moveTo>
                  <a:lnTo>
                    <a:pt x="0" y="0"/>
                  </a:lnTo>
                  <a:lnTo>
                    <a:pt x="0" y="1249679"/>
                  </a:lnTo>
                  <a:lnTo>
                    <a:pt x="2083308" y="1249679"/>
                  </a:lnTo>
                  <a:lnTo>
                    <a:pt x="2083308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41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842004" y="4962144"/>
              <a:ext cx="1919477" cy="578358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998976" y="5242560"/>
              <a:ext cx="1549146" cy="578357"/>
            </a:xfrm>
            <a:prstGeom prst="rect">
              <a:avLst/>
            </a:prstGeom>
          </p:spPr>
        </p:pic>
      </p:grpSp>
      <p:sp>
        <p:nvSpPr>
          <p:cNvPr id="43" name="object 43"/>
          <p:cNvSpPr txBox="1"/>
          <p:nvPr/>
        </p:nvSpPr>
        <p:spPr>
          <a:xfrm>
            <a:off x="3721608" y="4733544"/>
            <a:ext cx="2083435" cy="12496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2250" dirty="0">
              <a:latin typeface="Times New Roman"/>
              <a:cs typeface="Times New Roman"/>
            </a:endParaRPr>
          </a:p>
          <a:p>
            <a:pPr marL="440055" marR="276225" indent="-157480">
              <a:lnSpc>
                <a:spcPts val="2210"/>
              </a:lnSpc>
              <a:spcBef>
                <a:spcPts val="5"/>
              </a:spcBef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Interviewing</a:t>
            </a:r>
            <a:r>
              <a:rPr sz="2000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&amp; </a:t>
            </a:r>
            <a:r>
              <a:rPr sz="2000" spc="-4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Networking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6013703" y="4733544"/>
            <a:ext cx="2085339" cy="1249680"/>
          </a:xfrm>
          <a:custGeom>
            <a:avLst/>
            <a:gdLst/>
            <a:ahLst/>
            <a:cxnLst/>
            <a:rect l="l" t="t" r="r" b="b"/>
            <a:pathLst>
              <a:path w="2085340" h="1249679">
                <a:moveTo>
                  <a:pt x="2084831" y="0"/>
                </a:moveTo>
                <a:lnTo>
                  <a:pt x="0" y="0"/>
                </a:lnTo>
                <a:lnTo>
                  <a:pt x="0" y="1249679"/>
                </a:lnTo>
                <a:lnTo>
                  <a:pt x="2084831" y="1249679"/>
                </a:lnTo>
                <a:lnTo>
                  <a:pt x="2084831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Rectangle 49"/>
          <p:cNvSpPr/>
          <p:nvPr/>
        </p:nvSpPr>
        <p:spPr>
          <a:xfrm>
            <a:off x="1429511" y="3711093"/>
            <a:ext cx="1808829" cy="3693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marL="288925">
              <a:lnSpc>
                <a:spcPct val="100000"/>
              </a:lnSpc>
              <a:spcBef>
                <a:spcPts val="1185"/>
              </a:spcBef>
            </a:pPr>
            <a:r>
              <a:rPr lang="en-US" spc="-25" dirty="0">
                <a:solidFill>
                  <a:srgbClr val="FFFFFF"/>
                </a:solidFill>
                <a:cs typeface="Calibri"/>
              </a:rPr>
              <a:t>Technical</a:t>
            </a:r>
            <a:r>
              <a:rPr lang="en-US" spc="-55" dirty="0">
                <a:solidFill>
                  <a:srgbClr val="FFFFFF"/>
                </a:solidFill>
                <a:cs typeface="Calibri"/>
              </a:rPr>
              <a:t> </a:t>
            </a:r>
            <a:r>
              <a:rPr lang="en-US" spc="-5" dirty="0">
                <a:solidFill>
                  <a:srgbClr val="FFFFFF"/>
                </a:solidFill>
                <a:cs typeface="Calibri"/>
              </a:rPr>
              <a:t>Skills</a:t>
            </a:r>
            <a:endParaRPr lang="en-US" dirty="0">
              <a:cs typeface="Calibri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5890796" y="3577441"/>
            <a:ext cx="2353549" cy="65659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349250" marR="339725" indent="237490">
              <a:lnSpc>
                <a:spcPts val="2210"/>
              </a:lnSpc>
              <a:spcBef>
                <a:spcPts val="5"/>
              </a:spcBef>
            </a:pPr>
            <a:r>
              <a:rPr lang="en-US" sz="2000" spc="-5" dirty="0">
                <a:solidFill>
                  <a:srgbClr val="FFFFFF"/>
                </a:solidFill>
                <a:latin typeface="Calibri"/>
                <a:cs typeface="Calibri"/>
              </a:rPr>
              <a:t>Conflict  Management</a:t>
            </a:r>
          </a:p>
        </p:txBody>
      </p:sp>
      <p:sp>
        <p:nvSpPr>
          <p:cNvPr id="52" name="Rectangle 51"/>
          <p:cNvSpPr/>
          <p:nvPr/>
        </p:nvSpPr>
        <p:spPr>
          <a:xfrm>
            <a:off x="6013703" y="4895414"/>
            <a:ext cx="2291130" cy="85677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386080" marR="377190" indent="16510">
              <a:lnSpc>
                <a:spcPct val="91800"/>
              </a:lnSpc>
              <a:spcBef>
                <a:spcPts val="1485"/>
              </a:spcBef>
            </a:pPr>
            <a:r>
              <a:rPr lang="en-US" spc="-5" dirty="0">
                <a:solidFill>
                  <a:srgbClr val="FFFFFF"/>
                </a:solidFill>
                <a:cs typeface="Calibri"/>
              </a:rPr>
              <a:t>Assessment, </a:t>
            </a:r>
            <a:r>
              <a:rPr lang="en-US" spc="-445" dirty="0">
                <a:solidFill>
                  <a:srgbClr val="FFFFFF"/>
                </a:solidFill>
                <a:cs typeface="Calibri"/>
              </a:rPr>
              <a:t>    </a:t>
            </a:r>
            <a:r>
              <a:rPr lang="en-US" spc="-15" dirty="0">
                <a:solidFill>
                  <a:srgbClr val="FFFFFF"/>
                </a:solidFill>
                <a:cs typeface="Calibri"/>
              </a:rPr>
              <a:t>Training, </a:t>
            </a:r>
            <a:r>
              <a:rPr lang="en-US" spc="-5" dirty="0">
                <a:solidFill>
                  <a:srgbClr val="FFFFFF"/>
                </a:solidFill>
                <a:cs typeface="Calibri"/>
              </a:rPr>
              <a:t>or </a:t>
            </a:r>
            <a:r>
              <a:rPr lang="en-US" dirty="0">
                <a:solidFill>
                  <a:srgbClr val="FFFFFF"/>
                </a:solidFill>
                <a:cs typeface="Calibri"/>
              </a:rPr>
              <a:t> </a:t>
            </a:r>
            <a:r>
              <a:rPr lang="en-US" spc="-5" dirty="0">
                <a:solidFill>
                  <a:srgbClr val="FFFFFF"/>
                </a:solidFill>
                <a:cs typeface="Calibri"/>
              </a:rPr>
              <a:t>Empl</a:t>
            </a:r>
            <a:r>
              <a:rPr lang="en-US" spc="-20" dirty="0">
                <a:solidFill>
                  <a:srgbClr val="FFFFFF"/>
                </a:solidFill>
                <a:cs typeface="Calibri"/>
              </a:rPr>
              <a:t>o</a:t>
            </a:r>
            <a:r>
              <a:rPr lang="en-US" dirty="0">
                <a:solidFill>
                  <a:srgbClr val="FFFFFF"/>
                </a:solidFill>
                <a:cs typeface="Calibri"/>
              </a:rPr>
              <a:t>ym</a:t>
            </a:r>
            <a:r>
              <a:rPr lang="en-US" spc="-10" dirty="0">
                <a:solidFill>
                  <a:srgbClr val="FFFFFF"/>
                </a:solidFill>
                <a:cs typeface="Calibri"/>
              </a:rPr>
              <a:t>e</a:t>
            </a:r>
            <a:r>
              <a:rPr lang="en-US" spc="-25" dirty="0">
                <a:solidFill>
                  <a:srgbClr val="FFFFFF"/>
                </a:solidFill>
                <a:cs typeface="Calibri"/>
              </a:rPr>
              <a:t>n</a:t>
            </a:r>
            <a:r>
              <a:rPr lang="en-US" dirty="0">
                <a:solidFill>
                  <a:srgbClr val="FFFFFF"/>
                </a:solidFill>
                <a:cs typeface="Calibri"/>
              </a:rPr>
              <a:t>t</a:t>
            </a:r>
            <a:endParaRPr lang="en-US" dirty="0"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6FC49-A2B0-5DFB-A8E6-7D476355B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of WISE Pathways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B07AF5C-5214-DF90-D753-9286F386D6B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431790"/>
          <a:ext cx="10515600" cy="3203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Arrow: Left-Right 2">
            <a:extLst>
              <a:ext uri="{FF2B5EF4-FFF2-40B4-BE49-F238E27FC236}">
                <a16:creationId xmlns:a16="http://schemas.microsoft.com/office/drawing/2014/main" id="{E7EBA734-FABD-8350-EA26-2BF6B4CC2D0D}"/>
              </a:ext>
            </a:extLst>
          </p:cNvPr>
          <p:cNvSpPr/>
          <p:nvPr/>
        </p:nvSpPr>
        <p:spPr>
          <a:xfrm>
            <a:off x="863621" y="5600667"/>
            <a:ext cx="10515600" cy="64424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STEM and Technical Career Focused</a:t>
            </a:r>
          </a:p>
        </p:txBody>
      </p:sp>
      <p:sp>
        <p:nvSpPr>
          <p:cNvPr id="5" name="Arrow: Left-Right 4">
            <a:extLst>
              <a:ext uri="{FF2B5EF4-FFF2-40B4-BE49-F238E27FC236}">
                <a16:creationId xmlns:a16="http://schemas.microsoft.com/office/drawing/2014/main" id="{F3C3215A-6D04-D789-EFCA-482059DDED62}"/>
              </a:ext>
            </a:extLst>
          </p:cNvPr>
          <p:cNvSpPr/>
          <p:nvPr/>
        </p:nvSpPr>
        <p:spPr>
          <a:xfrm>
            <a:off x="863621" y="4956418"/>
            <a:ext cx="10515600" cy="64424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Statewide (and potentially National) Capacity Building &amp; Continued Impact Analysis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2B5F5A-9E5C-A1C6-C424-4C82AE98227B}"/>
              </a:ext>
            </a:extLst>
          </p:cNvPr>
          <p:cNvSpPr txBox="1"/>
          <p:nvPr/>
        </p:nvSpPr>
        <p:spPr>
          <a:xfrm>
            <a:off x="4347059" y="4513294"/>
            <a:ext cx="35487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Foundational Components </a:t>
            </a:r>
          </a:p>
        </p:txBody>
      </p:sp>
    </p:spTree>
    <p:extLst>
      <p:ext uri="{BB962C8B-B14F-4D97-AF65-F5344CB8AC3E}">
        <p14:creationId xmlns:p14="http://schemas.microsoft.com/office/powerpoint/2010/main" val="2143936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C3AC4-574C-B31B-6212-9657E516F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Sustainability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76C866-B043-6144-F535-EA9C249D7C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905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1D205D9-EB89-8C51-4607-82F494EDC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Budgeting for WISE Pathways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37F2E5D-C957-492B-CFEE-3CD9512B31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average it costs between $10,000 and $15,000 to pilot WISE Pathways. Once the pilot is established, the following cohorts usually have cost efficiencies which lower the cost.   </a:t>
            </a:r>
          </a:p>
          <a:p>
            <a:r>
              <a:rPr lang="en-US" dirty="0"/>
              <a:t>Common pilot program line items include: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Planning (Contextualizing Curriculum, Scheduling, etc.)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Marketing/Outreach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Program Staff Time (Coordinator/Facilitator)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Facilities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Printing/Supplies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Supportive Services (Childcare, Transportation, Participant Stipends, etc.)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20379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eb953f1-6501-4667-af99-6501d37dab87" xsi:nil="true"/>
    <_dlc_DocId xmlns="7eb953f1-6501-4667-af99-6501d37dab87">SQWYXXEHRUXX-601185687-694882</_dlc_DocId>
    <_dlc_DocIdUrl xmlns="7eb953f1-6501-4667-af99-6501d37dab87">
      <Url>https://omacolumbus.sharepoint.com/sites/k/_layouts/15/DocIdRedir.aspx?ID=SQWYXXEHRUXX-601185687-694882</Url>
      <Description>SQWYXXEHRUXX-601185687-694882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D3F1486D9FC14796B3C7F7EA18B924" ma:contentTypeVersion="19" ma:contentTypeDescription="Create a new document." ma:contentTypeScope="" ma:versionID="07ac2ef3a514829abd224daef1e74c4c">
  <xsd:schema xmlns:xsd="http://www.w3.org/2001/XMLSchema" xmlns:xs="http://www.w3.org/2001/XMLSchema" xmlns:p="http://schemas.microsoft.com/office/2006/metadata/properties" xmlns:ns2="7eb953f1-6501-4667-af99-6501d37dab87" xmlns:ns3="56e4a100-c40f-4b11-a94f-bdbbfb52b714" targetNamespace="http://schemas.microsoft.com/office/2006/metadata/properties" ma:root="true" ma:fieldsID="4ef3d67fac897c6fd2167defdd152ca0" ns2:_="" ns3:_="">
    <xsd:import namespace="7eb953f1-6501-4667-af99-6501d37dab87"/>
    <xsd:import namespace="56e4a100-c40f-4b11-a94f-bdbbfb52b71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  <xsd:element ref="ns2:SharedWithUsers" minOccurs="0"/>
                <xsd:element ref="ns2:SharedWithDetails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b953f1-6501-4667-af99-6501d37dab8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3" nillable="true" ma:displayName="Taxonomy Catch All Column" ma:hidden="true" ma:list="{1f9af3a0-c212-4e5e-b746-71d4dbda90b5}" ma:internalName="TaxCatchAll" ma:showField="CatchAllData" ma:web="7eb953f1-6501-4667-af99-6501d37dab8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e4a100-c40f-4b11-a94f-bdbbfb52b7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66FD6BD-3D91-43B3-BD29-AF578CB8BB9E}">
  <ds:schemaRefs>
    <ds:schemaRef ds:uri="http://schemas.microsoft.com/office/2006/metadata/properties"/>
    <ds:schemaRef ds:uri="http://schemas.microsoft.com/office/infopath/2007/PartnerControls"/>
    <ds:schemaRef ds:uri="7eb953f1-6501-4667-af99-6501d37dab87"/>
  </ds:schemaRefs>
</ds:datastoreItem>
</file>

<file path=customXml/itemProps2.xml><?xml version="1.0" encoding="utf-8"?>
<ds:datastoreItem xmlns:ds="http://schemas.openxmlformats.org/officeDocument/2006/customXml" ds:itemID="{348FD3C2-4862-4D64-A117-67C293920D9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C0E9C2-D51A-496A-AA01-F27EDA771424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00AB9C5F-4400-447D-BE09-D35CACE737A2}"/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830</TotalTime>
  <Words>734</Words>
  <Application>Microsoft Office PowerPoint</Application>
  <PresentationFormat>Widescreen</PresentationFormat>
  <Paragraphs>146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Franklin Gothic Demi</vt:lpstr>
      <vt:lpstr>Times New Roman</vt:lpstr>
      <vt:lpstr>Retrospect</vt:lpstr>
      <vt:lpstr>Sustaining WISE Pathways</vt:lpstr>
      <vt:lpstr>About WISE Pathways</vt:lpstr>
      <vt:lpstr>WISE Pathways Program Objectives</vt:lpstr>
      <vt:lpstr>PowerPoint Presentation</vt:lpstr>
      <vt:lpstr>Current Industry Modules </vt:lpstr>
      <vt:lpstr>Additional Program Components</vt:lpstr>
      <vt:lpstr>Future of WISE Pathways</vt:lpstr>
      <vt:lpstr>Sustainability</vt:lpstr>
      <vt:lpstr>Budgeting for WISE Pathways</vt:lpstr>
      <vt:lpstr>Building the  Case for  WISE Pathways </vt:lpstr>
      <vt:lpstr>Leveraging Community Resources</vt:lpstr>
      <vt:lpstr>Building Community-based Partnerships</vt:lpstr>
      <vt:lpstr>Utilizing Employer Networks </vt:lpstr>
      <vt:lpstr>Aligning with Statewide and Regional Efforts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Adapting WISE Pathways for your Community</dc:title>
  <dc:creator>Kaci Roach</dc:creator>
  <cp:lastModifiedBy>Vickie Trivette</cp:lastModifiedBy>
  <cp:revision>2</cp:revision>
  <dcterms:created xsi:type="dcterms:W3CDTF">2023-05-01T21:47:26Z</dcterms:created>
  <dcterms:modified xsi:type="dcterms:W3CDTF">2024-07-18T16:55:41Z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0x010100ECD3F1486D9FC14796B3C7F7EA18B924</vt:lpwstr>
  </property>
  <property fmtid="{D5CDD505-2E9C-101B-9397-08002B2CF9AE}" pid="3" name="_dlc_DocIdItemGuid">
    <vt:lpwstr>8493eafe-e32b-4bfc-b43d-bf66412a6ea0</vt:lpwstr>
  </property>
</Properties>
</file>