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653" r:id="rId6"/>
    <p:sldMasterId id="2147483651" r:id="rId7"/>
  </p:sldMasterIdLst>
  <p:notesMasterIdLst>
    <p:notesMasterId r:id="rId31"/>
  </p:notesMasterIdLst>
  <p:sldIdLst>
    <p:sldId id="280" r:id="rId8"/>
    <p:sldId id="258" r:id="rId9"/>
    <p:sldId id="259" r:id="rId10"/>
    <p:sldId id="260" r:id="rId11"/>
    <p:sldId id="264" r:id="rId12"/>
    <p:sldId id="273" r:id="rId13"/>
    <p:sldId id="261" r:id="rId14"/>
    <p:sldId id="294" r:id="rId15"/>
    <p:sldId id="276" r:id="rId16"/>
    <p:sldId id="282" r:id="rId17"/>
    <p:sldId id="293" r:id="rId18"/>
    <p:sldId id="285" r:id="rId19"/>
    <p:sldId id="283" r:id="rId20"/>
    <p:sldId id="284" r:id="rId21"/>
    <p:sldId id="286" r:id="rId22"/>
    <p:sldId id="291" r:id="rId23"/>
    <p:sldId id="287" r:id="rId24"/>
    <p:sldId id="288" r:id="rId25"/>
    <p:sldId id="289" r:id="rId26"/>
    <p:sldId id="292" r:id="rId27"/>
    <p:sldId id="290" r:id="rId28"/>
    <p:sldId id="281" r:id="rId29"/>
    <p:sldId id="277" r:id="rId30"/>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29292"/>
    <a:srgbClr val="5F5F5F"/>
    <a:srgbClr val="4D4D4D"/>
    <a:srgbClr val="73A5CC"/>
    <a:srgbClr val="2C8ECA"/>
    <a:srgbClr val="8CC8F3"/>
    <a:srgbClr val="73BBF1"/>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5" autoAdjust="0"/>
    <p:restoredTop sz="94655" autoAdjust="0"/>
  </p:normalViewPr>
  <p:slideViewPr>
    <p:cSldViewPr>
      <p:cViewPr varScale="1">
        <p:scale>
          <a:sx n="105" d="100"/>
          <a:sy n="105" d="100"/>
        </p:scale>
        <p:origin x="762"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5" d="100"/>
          <a:sy n="65" d="100"/>
        </p:scale>
        <p:origin x="20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81A0B-1339-4618-B136-FF6954E62216}" type="doc">
      <dgm:prSet loTypeId="urn:microsoft.com/office/officeart/2005/8/layout/process1" loCatId="process" qsTypeId="urn:microsoft.com/office/officeart/2005/8/quickstyle/simple1" qsCatId="simple" csTypeId="urn:microsoft.com/office/officeart/2005/8/colors/accent1_3" csCatId="accent1" phldr="1"/>
      <dgm:spPr/>
    </dgm:pt>
    <dgm:pt modelId="{711048C7-5EB9-4414-B83B-EC610C97FDDF}">
      <dgm:prSet phldrT="[Text]"/>
      <dgm:spPr/>
      <dgm:t>
        <a:bodyPr/>
        <a:lstStyle/>
        <a:p>
          <a:r>
            <a:rPr lang="en-US" dirty="0">
              <a:latin typeface="Rockwell" panose="02060603020205020403" pitchFamily="18" charset="0"/>
            </a:rPr>
            <a:t>Education consultant reviews documents and uploads them to </a:t>
          </a:r>
          <a:r>
            <a:rPr lang="en-US" dirty="0" err="1">
              <a:latin typeface="Rockwell" panose="02060603020205020403" pitchFamily="18" charset="0"/>
            </a:rPr>
            <a:t>Eforce</a:t>
          </a:r>
          <a:r>
            <a:rPr lang="en-US" dirty="0">
              <a:latin typeface="Rockwell" panose="02060603020205020403" pitchFamily="18" charset="0"/>
            </a:rPr>
            <a:t> with the VA</a:t>
          </a:r>
          <a:endParaRPr lang="en-US" dirty="0"/>
        </a:p>
      </dgm:t>
    </dgm:pt>
    <dgm:pt modelId="{C7E7FBCF-BF8D-4AD4-90C3-F17DE8A86A93}" type="parTrans" cxnId="{D4CDE47B-32E4-4006-BFE7-FDADDC75DC4E}">
      <dgm:prSet/>
      <dgm:spPr/>
      <dgm:t>
        <a:bodyPr/>
        <a:lstStyle/>
        <a:p>
          <a:endParaRPr lang="en-US"/>
        </a:p>
      </dgm:t>
    </dgm:pt>
    <dgm:pt modelId="{7ED07335-A6DB-4DA0-A311-CC0F67CBEBE6}" type="sibTrans" cxnId="{D4CDE47B-32E4-4006-BFE7-FDADDC75DC4E}">
      <dgm:prSet/>
      <dgm:spPr/>
      <dgm:t>
        <a:bodyPr/>
        <a:lstStyle/>
        <a:p>
          <a:endParaRPr lang="en-US"/>
        </a:p>
      </dgm:t>
    </dgm:pt>
    <dgm:pt modelId="{756895A9-1AA1-4DEE-9644-2F1C2E285128}">
      <dgm:prSet phldrT="[Text]"/>
      <dgm:spPr/>
      <dgm:t>
        <a:bodyPr/>
        <a:lstStyle/>
        <a:p>
          <a:r>
            <a:rPr lang="en-US">
              <a:latin typeface="Rockwell" panose="02060603020205020403" pitchFamily="18" charset="0"/>
            </a:rPr>
            <a:t>VA checks for compliance, updates WEAMS</a:t>
          </a:r>
          <a:endParaRPr lang="en-US" dirty="0"/>
        </a:p>
      </dgm:t>
    </dgm:pt>
    <dgm:pt modelId="{272B0E68-4C02-4F1C-8D9C-89FFCBBB9974}" type="parTrans" cxnId="{0EEFFBB1-E6A3-43AD-BCE7-DA2CE7B2F727}">
      <dgm:prSet/>
      <dgm:spPr/>
      <dgm:t>
        <a:bodyPr/>
        <a:lstStyle/>
        <a:p>
          <a:endParaRPr lang="en-US"/>
        </a:p>
      </dgm:t>
    </dgm:pt>
    <dgm:pt modelId="{D406D40D-4ADD-404B-BE3E-D7045ABAEA0A}" type="sibTrans" cxnId="{0EEFFBB1-E6A3-43AD-BCE7-DA2CE7B2F727}">
      <dgm:prSet/>
      <dgm:spPr/>
      <dgm:t>
        <a:bodyPr/>
        <a:lstStyle/>
        <a:p>
          <a:endParaRPr lang="en-US"/>
        </a:p>
      </dgm:t>
    </dgm:pt>
    <dgm:pt modelId="{1DF869B9-8135-42B9-BBA6-178BD380B04A}">
      <dgm:prSet/>
      <dgm:spPr/>
      <dgm:t>
        <a:bodyPr/>
        <a:lstStyle/>
        <a:p>
          <a:r>
            <a:rPr lang="en-US">
              <a:latin typeface="Rockwell" panose="02060603020205020403" pitchFamily="18" charset="0"/>
            </a:rPr>
            <a:t>Submit required documents</a:t>
          </a:r>
          <a:endParaRPr lang="en-US" dirty="0">
            <a:latin typeface="Rockwell" panose="02060603020205020403" pitchFamily="18" charset="0"/>
          </a:endParaRPr>
        </a:p>
      </dgm:t>
    </dgm:pt>
    <dgm:pt modelId="{F81EDBFC-38B3-4A58-A02E-5553EF30208E}" type="parTrans" cxnId="{1A2F80D7-532A-4505-8B85-F2081C0FA9C6}">
      <dgm:prSet/>
      <dgm:spPr/>
      <dgm:t>
        <a:bodyPr/>
        <a:lstStyle/>
        <a:p>
          <a:endParaRPr lang="en-US"/>
        </a:p>
      </dgm:t>
    </dgm:pt>
    <dgm:pt modelId="{83D980ED-2567-46CB-BCFB-FDC145E017BC}" type="sibTrans" cxnId="{1A2F80D7-532A-4505-8B85-F2081C0FA9C6}">
      <dgm:prSet/>
      <dgm:spPr/>
      <dgm:t>
        <a:bodyPr/>
        <a:lstStyle/>
        <a:p>
          <a:endParaRPr lang="en-US"/>
        </a:p>
      </dgm:t>
    </dgm:pt>
    <dgm:pt modelId="{1EB85B98-9A94-4CDE-AB97-2F0399287066}">
      <dgm:prSet/>
      <dgm:spPr/>
      <dgm:t>
        <a:bodyPr/>
        <a:lstStyle/>
        <a:p>
          <a:r>
            <a:rPr lang="en-US" dirty="0">
              <a:latin typeface="Rockwell" panose="02060603020205020403" pitchFamily="18" charset="0"/>
            </a:rPr>
            <a:t>Catalog, policies, VA forms, SAA forms, accreditation, </a:t>
          </a:r>
          <a:r>
            <a:rPr lang="en-US" dirty="0" err="1">
              <a:latin typeface="Rockwell" panose="02060603020205020403" pitchFamily="18" charset="0"/>
            </a:rPr>
            <a:t>etc</a:t>
          </a:r>
          <a:endParaRPr lang="en-US" dirty="0">
            <a:latin typeface="Rockwell" panose="02060603020205020403" pitchFamily="18" charset="0"/>
          </a:endParaRPr>
        </a:p>
      </dgm:t>
    </dgm:pt>
    <dgm:pt modelId="{A907539F-8352-46DF-A469-CD3E9746E418}" type="parTrans" cxnId="{37D05090-BE0D-494E-8492-4D3C8772CFB6}">
      <dgm:prSet/>
      <dgm:spPr/>
      <dgm:t>
        <a:bodyPr/>
        <a:lstStyle/>
        <a:p>
          <a:endParaRPr lang="en-US"/>
        </a:p>
      </dgm:t>
    </dgm:pt>
    <dgm:pt modelId="{FDC069A9-C7FE-4686-8C2F-102C90318C97}" type="sibTrans" cxnId="{37D05090-BE0D-494E-8492-4D3C8772CFB6}">
      <dgm:prSet/>
      <dgm:spPr/>
      <dgm:t>
        <a:bodyPr/>
        <a:lstStyle/>
        <a:p>
          <a:endParaRPr lang="en-US"/>
        </a:p>
      </dgm:t>
    </dgm:pt>
    <dgm:pt modelId="{972C21A0-8A96-45BA-A5E4-AD99CDD8CB64}">
      <dgm:prSet phldrT="[Text]"/>
      <dgm:spPr/>
      <dgm:t>
        <a:bodyPr/>
        <a:lstStyle/>
        <a:p>
          <a:r>
            <a:rPr lang="en-US" dirty="0">
              <a:latin typeface="Rockwell" panose="02060603020205020403" pitchFamily="18" charset="0"/>
            </a:rPr>
            <a:t>ELR sends school WEAMS report</a:t>
          </a:r>
          <a:endParaRPr lang="en-US" dirty="0"/>
        </a:p>
      </dgm:t>
    </dgm:pt>
    <dgm:pt modelId="{D4D349E9-8506-4728-A120-66C0DB597298}" type="parTrans" cxnId="{7B7E0F6F-FF44-4E61-8B01-D714BFDB45E2}">
      <dgm:prSet/>
      <dgm:spPr/>
      <dgm:t>
        <a:bodyPr/>
        <a:lstStyle/>
        <a:p>
          <a:endParaRPr lang="en-US"/>
        </a:p>
      </dgm:t>
    </dgm:pt>
    <dgm:pt modelId="{2843BCD4-9965-415D-848B-7C9D2942B9C0}" type="sibTrans" cxnId="{7B7E0F6F-FF44-4E61-8B01-D714BFDB45E2}">
      <dgm:prSet/>
      <dgm:spPr/>
      <dgm:t>
        <a:bodyPr/>
        <a:lstStyle/>
        <a:p>
          <a:endParaRPr lang="en-US"/>
        </a:p>
      </dgm:t>
    </dgm:pt>
    <dgm:pt modelId="{16CE774B-3B96-4342-A387-046AA8133C99}">
      <dgm:prSet phldrT="[Text]"/>
      <dgm:spPr/>
      <dgm:t>
        <a:bodyPr/>
        <a:lstStyle/>
        <a:p>
          <a:r>
            <a:rPr lang="en-US">
              <a:latin typeface="Rockwell" panose="02060603020205020403" pitchFamily="18" charset="0"/>
            </a:rPr>
            <a:t>SCO can certify students in programs listed on WEAMS report</a:t>
          </a:r>
          <a:endParaRPr lang="en-US" dirty="0"/>
        </a:p>
      </dgm:t>
    </dgm:pt>
    <dgm:pt modelId="{CAA8ADA9-FA2B-4205-BB99-B72FC8EADB58}" type="parTrans" cxnId="{0B7A797E-7993-4702-AEBD-D2683DB6D006}">
      <dgm:prSet/>
      <dgm:spPr/>
      <dgm:t>
        <a:bodyPr/>
        <a:lstStyle/>
        <a:p>
          <a:endParaRPr lang="en-US"/>
        </a:p>
      </dgm:t>
    </dgm:pt>
    <dgm:pt modelId="{DF939277-4463-4340-8D25-60734AD2E2F5}" type="sibTrans" cxnId="{0B7A797E-7993-4702-AEBD-D2683DB6D006}">
      <dgm:prSet/>
      <dgm:spPr/>
      <dgm:t>
        <a:bodyPr/>
        <a:lstStyle/>
        <a:p>
          <a:endParaRPr lang="en-US"/>
        </a:p>
      </dgm:t>
    </dgm:pt>
    <dgm:pt modelId="{D03B36AB-00E6-4D9B-A6BE-1982D7E41D7A}" type="pres">
      <dgm:prSet presAssocID="{EDA81A0B-1339-4618-B136-FF6954E62216}" presName="Name0" presStyleCnt="0">
        <dgm:presLayoutVars>
          <dgm:dir/>
          <dgm:resizeHandles val="exact"/>
        </dgm:presLayoutVars>
      </dgm:prSet>
      <dgm:spPr/>
    </dgm:pt>
    <dgm:pt modelId="{1CD70795-8B5E-46F4-9203-6DA66200B22E}" type="pres">
      <dgm:prSet presAssocID="{1DF869B9-8135-42B9-BBA6-178BD380B04A}" presName="node" presStyleLbl="node1" presStyleIdx="0" presStyleCnt="5">
        <dgm:presLayoutVars>
          <dgm:bulletEnabled val="1"/>
        </dgm:presLayoutVars>
      </dgm:prSet>
      <dgm:spPr/>
    </dgm:pt>
    <dgm:pt modelId="{911CB9E4-FF70-479E-9C8C-08EAD7F0B753}" type="pres">
      <dgm:prSet presAssocID="{83D980ED-2567-46CB-BCFB-FDC145E017BC}" presName="sibTrans" presStyleLbl="sibTrans2D1" presStyleIdx="0" presStyleCnt="4"/>
      <dgm:spPr/>
    </dgm:pt>
    <dgm:pt modelId="{55830663-EB32-4EC6-9B1E-5EFCD1119FED}" type="pres">
      <dgm:prSet presAssocID="{83D980ED-2567-46CB-BCFB-FDC145E017BC}" presName="connectorText" presStyleLbl="sibTrans2D1" presStyleIdx="0" presStyleCnt="4"/>
      <dgm:spPr/>
    </dgm:pt>
    <dgm:pt modelId="{299329A6-411C-4A0E-8D73-5EFE485EEE37}" type="pres">
      <dgm:prSet presAssocID="{711048C7-5EB9-4414-B83B-EC610C97FDDF}" presName="node" presStyleLbl="node1" presStyleIdx="1" presStyleCnt="5">
        <dgm:presLayoutVars>
          <dgm:bulletEnabled val="1"/>
        </dgm:presLayoutVars>
      </dgm:prSet>
      <dgm:spPr/>
    </dgm:pt>
    <dgm:pt modelId="{A3084991-A69E-4722-BDBC-4FB51A922F28}" type="pres">
      <dgm:prSet presAssocID="{7ED07335-A6DB-4DA0-A311-CC0F67CBEBE6}" presName="sibTrans" presStyleLbl="sibTrans2D1" presStyleIdx="1" presStyleCnt="4"/>
      <dgm:spPr/>
    </dgm:pt>
    <dgm:pt modelId="{0A9118F6-EC8E-4D7E-94CC-0D746EE3A0B0}" type="pres">
      <dgm:prSet presAssocID="{7ED07335-A6DB-4DA0-A311-CC0F67CBEBE6}" presName="connectorText" presStyleLbl="sibTrans2D1" presStyleIdx="1" presStyleCnt="4"/>
      <dgm:spPr/>
    </dgm:pt>
    <dgm:pt modelId="{8B2795BA-532F-42A7-B1C3-64DB10E079EC}" type="pres">
      <dgm:prSet presAssocID="{756895A9-1AA1-4DEE-9644-2F1C2E285128}" presName="node" presStyleLbl="node1" presStyleIdx="2" presStyleCnt="5">
        <dgm:presLayoutVars>
          <dgm:bulletEnabled val="1"/>
        </dgm:presLayoutVars>
      </dgm:prSet>
      <dgm:spPr/>
    </dgm:pt>
    <dgm:pt modelId="{C73E6FD7-ED79-42F4-97FD-84F1E692697D}" type="pres">
      <dgm:prSet presAssocID="{D406D40D-4ADD-404B-BE3E-D7045ABAEA0A}" presName="sibTrans" presStyleLbl="sibTrans2D1" presStyleIdx="2" presStyleCnt="4"/>
      <dgm:spPr/>
    </dgm:pt>
    <dgm:pt modelId="{AC6533A3-6A99-47FC-981D-FE33F79E1128}" type="pres">
      <dgm:prSet presAssocID="{D406D40D-4ADD-404B-BE3E-D7045ABAEA0A}" presName="connectorText" presStyleLbl="sibTrans2D1" presStyleIdx="2" presStyleCnt="4"/>
      <dgm:spPr/>
    </dgm:pt>
    <dgm:pt modelId="{B7287732-1740-4044-9CBA-24A1E4EE4FF3}" type="pres">
      <dgm:prSet presAssocID="{972C21A0-8A96-45BA-A5E4-AD99CDD8CB64}" presName="node" presStyleLbl="node1" presStyleIdx="3" presStyleCnt="5">
        <dgm:presLayoutVars>
          <dgm:bulletEnabled val="1"/>
        </dgm:presLayoutVars>
      </dgm:prSet>
      <dgm:spPr/>
    </dgm:pt>
    <dgm:pt modelId="{BA60F18A-EA61-40BA-AEAD-12E816046C55}" type="pres">
      <dgm:prSet presAssocID="{2843BCD4-9965-415D-848B-7C9D2942B9C0}" presName="sibTrans" presStyleLbl="sibTrans2D1" presStyleIdx="3" presStyleCnt="4"/>
      <dgm:spPr/>
    </dgm:pt>
    <dgm:pt modelId="{4B8F4AC7-5575-496F-8DE9-BE92074E78EE}" type="pres">
      <dgm:prSet presAssocID="{2843BCD4-9965-415D-848B-7C9D2942B9C0}" presName="connectorText" presStyleLbl="sibTrans2D1" presStyleIdx="3" presStyleCnt="4"/>
      <dgm:spPr/>
    </dgm:pt>
    <dgm:pt modelId="{8AFF8CF2-22F4-4E01-A8F2-67105F5A70F6}" type="pres">
      <dgm:prSet presAssocID="{16CE774B-3B96-4342-A387-046AA8133C99}" presName="node" presStyleLbl="node1" presStyleIdx="4" presStyleCnt="5">
        <dgm:presLayoutVars>
          <dgm:bulletEnabled val="1"/>
        </dgm:presLayoutVars>
      </dgm:prSet>
      <dgm:spPr/>
    </dgm:pt>
  </dgm:ptLst>
  <dgm:cxnLst>
    <dgm:cxn modelId="{7BE98C08-B834-44F1-BDF8-3AE74AFBDB1C}" type="presOf" srcId="{83D980ED-2567-46CB-BCFB-FDC145E017BC}" destId="{55830663-EB32-4EC6-9B1E-5EFCD1119FED}" srcOrd="1" destOrd="0" presId="urn:microsoft.com/office/officeart/2005/8/layout/process1"/>
    <dgm:cxn modelId="{424FA614-144E-44FD-8903-5D2E4F3A577D}" type="presOf" srcId="{2843BCD4-9965-415D-848B-7C9D2942B9C0}" destId="{BA60F18A-EA61-40BA-AEAD-12E816046C55}" srcOrd="0" destOrd="0" presId="urn:microsoft.com/office/officeart/2005/8/layout/process1"/>
    <dgm:cxn modelId="{D7B19517-6E00-4F4A-B824-16A0D9EA7526}" type="presOf" srcId="{1DF869B9-8135-42B9-BBA6-178BD380B04A}" destId="{1CD70795-8B5E-46F4-9203-6DA66200B22E}" srcOrd="0" destOrd="0" presId="urn:microsoft.com/office/officeart/2005/8/layout/process1"/>
    <dgm:cxn modelId="{65C58030-F5CF-4951-AE7D-CA7EE121797C}" type="presOf" srcId="{711048C7-5EB9-4414-B83B-EC610C97FDDF}" destId="{299329A6-411C-4A0E-8D73-5EFE485EEE37}" srcOrd="0" destOrd="0" presId="urn:microsoft.com/office/officeart/2005/8/layout/process1"/>
    <dgm:cxn modelId="{D0188A45-B4E5-4B4D-9D4D-0409B197AB76}" type="presOf" srcId="{2843BCD4-9965-415D-848B-7C9D2942B9C0}" destId="{4B8F4AC7-5575-496F-8DE9-BE92074E78EE}" srcOrd="1" destOrd="0" presId="urn:microsoft.com/office/officeart/2005/8/layout/process1"/>
    <dgm:cxn modelId="{55A6CE46-59EC-4ED0-8A34-380EB26885E5}" type="presOf" srcId="{972C21A0-8A96-45BA-A5E4-AD99CDD8CB64}" destId="{B7287732-1740-4044-9CBA-24A1E4EE4FF3}" srcOrd="0" destOrd="0" presId="urn:microsoft.com/office/officeart/2005/8/layout/process1"/>
    <dgm:cxn modelId="{7B7E0F6F-FF44-4E61-8B01-D714BFDB45E2}" srcId="{EDA81A0B-1339-4618-B136-FF6954E62216}" destId="{972C21A0-8A96-45BA-A5E4-AD99CDD8CB64}" srcOrd="3" destOrd="0" parTransId="{D4D349E9-8506-4728-A120-66C0DB597298}" sibTransId="{2843BCD4-9965-415D-848B-7C9D2942B9C0}"/>
    <dgm:cxn modelId="{BEB34070-4942-45E8-8D1F-91AADDD8C43B}" type="presOf" srcId="{756895A9-1AA1-4DEE-9644-2F1C2E285128}" destId="{8B2795BA-532F-42A7-B1C3-64DB10E079EC}" srcOrd="0" destOrd="0" presId="urn:microsoft.com/office/officeart/2005/8/layout/process1"/>
    <dgm:cxn modelId="{D4CDE47B-32E4-4006-BFE7-FDADDC75DC4E}" srcId="{EDA81A0B-1339-4618-B136-FF6954E62216}" destId="{711048C7-5EB9-4414-B83B-EC610C97FDDF}" srcOrd="1" destOrd="0" parTransId="{C7E7FBCF-BF8D-4AD4-90C3-F17DE8A86A93}" sibTransId="{7ED07335-A6DB-4DA0-A311-CC0F67CBEBE6}"/>
    <dgm:cxn modelId="{0B7A797E-7993-4702-AEBD-D2683DB6D006}" srcId="{EDA81A0B-1339-4618-B136-FF6954E62216}" destId="{16CE774B-3B96-4342-A387-046AA8133C99}" srcOrd="4" destOrd="0" parTransId="{CAA8ADA9-FA2B-4205-BB99-B72FC8EADB58}" sibTransId="{DF939277-4463-4340-8D25-60734AD2E2F5}"/>
    <dgm:cxn modelId="{2302A487-7FE4-4388-9BA9-A445BE80E9E2}" type="presOf" srcId="{83D980ED-2567-46CB-BCFB-FDC145E017BC}" destId="{911CB9E4-FF70-479E-9C8C-08EAD7F0B753}" srcOrd="0" destOrd="0" presId="urn:microsoft.com/office/officeart/2005/8/layout/process1"/>
    <dgm:cxn modelId="{BC996F8A-0BA8-4BB6-B772-3C6B9E615F94}" type="presOf" srcId="{EDA81A0B-1339-4618-B136-FF6954E62216}" destId="{D03B36AB-00E6-4D9B-A6BE-1982D7E41D7A}" srcOrd="0" destOrd="0" presId="urn:microsoft.com/office/officeart/2005/8/layout/process1"/>
    <dgm:cxn modelId="{37D05090-BE0D-494E-8492-4D3C8772CFB6}" srcId="{1DF869B9-8135-42B9-BBA6-178BD380B04A}" destId="{1EB85B98-9A94-4CDE-AB97-2F0399287066}" srcOrd="0" destOrd="0" parTransId="{A907539F-8352-46DF-A469-CD3E9746E418}" sibTransId="{FDC069A9-C7FE-4686-8C2F-102C90318C97}"/>
    <dgm:cxn modelId="{A89910A0-88AB-44F0-9628-52D86BF0321C}" type="presOf" srcId="{D406D40D-4ADD-404B-BE3E-D7045ABAEA0A}" destId="{AC6533A3-6A99-47FC-981D-FE33F79E1128}" srcOrd="1" destOrd="0" presId="urn:microsoft.com/office/officeart/2005/8/layout/process1"/>
    <dgm:cxn modelId="{9256D7AD-F395-45AA-AE43-42B0C5AA096C}" type="presOf" srcId="{7ED07335-A6DB-4DA0-A311-CC0F67CBEBE6}" destId="{0A9118F6-EC8E-4D7E-94CC-0D746EE3A0B0}" srcOrd="1" destOrd="0" presId="urn:microsoft.com/office/officeart/2005/8/layout/process1"/>
    <dgm:cxn modelId="{0EEFFBB1-E6A3-43AD-BCE7-DA2CE7B2F727}" srcId="{EDA81A0B-1339-4618-B136-FF6954E62216}" destId="{756895A9-1AA1-4DEE-9644-2F1C2E285128}" srcOrd="2" destOrd="0" parTransId="{272B0E68-4C02-4F1C-8D9C-89FFCBBB9974}" sibTransId="{D406D40D-4ADD-404B-BE3E-D7045ABAEA0A}"/>
    <dgm:cxn modelId="{B7C774B6-6E69-4F86-87FE-79252FA4774C}" type="presOf" srcId="{7ED07335-A6DB-4DA0-A311-CC0F67CBEBE6}" destId="{A3084991-A69E-4722-BDBC-4FB51A922F28}" srcOrd="0" destOrd="0" presId="urn:microsoft.com/office/officeart/2005/8/layout/process1"/>
    <dgm:cxn modelId="{A10FA2B7-F71D-489F-9D84-A5BCD1C5063F}" type="presOf" srcId="{D406D40D-4ADD-404B-BE3E-D7045ABAEA0A}" destId="{C73E6FD7-ED79-42F4-97FD-84F1E692697D}" srcOrd="0" destOrd="0" presId="urn:microsoft.com/office/officeart/2005/8/layout/process1"/>
    <dgm:cxn modelId="{25203FC9-8E6F-46EE-8CBD-37E9B02B0BC8}" type="presOf" srcId="{1EB85B98-9A94-4CDE-AB97-2F0399287066}" destId="{1CD70795-8B5E-46F4-9203-6DA66200B22E}" srcOrd="0" destOrd="1" presId="urn:microsoft.com/office/officeart/2005/8/layout/process1"/>
    <dgm:cxn modelId="{1A2F80D7-532A-4505-8B85-F2081C0FA9C6}" srcId="{EDA81A0B-1339-4618-B136-FF6954E62216}" destId="{1DF869B9-8135-42B9-BBA6-178BD380B04A}" srcOrd="0" destOrd="0" parTransId="{F81EDBFC-38B3-4A58-A02E-5553EF30208E}" sibTransId="{83D980ED-2567-46CB-BCFB-FDC145E017BC}"/>
    <dgm:cxn modelId="{30D773DA-6CA6-4F6E-8D61-613405146F4B}" type="presOf" srcId="{16CE774B-3B96-4342-A387-046AA8133C99}" destId="{8AFF8CF2-22F4-4E01-A8F2-67105F5A70F6}" srcOrd="0" destOrd="0" presId="urn:microsoft.com/office/officeart/2005/8/layout/process1"/>
    <dgm:cxn modelId="{0A050443-9D12-4B86-BB56-CB0E4B48AA93}" type="presParOf" srcId="{D03B36AB-00E6-4D9B-A6BE-1982D7E41D7A}" destId="{1CD70795-8B5E-46F4-9203-6DA66200B22E}" srcOrd="0" destOrd="0" presId="urn:microsoft.com/office/officeart/2005/8/layout/process1"/>
    <dgm:cxn modelId="{D004452B-9133-4319-98B6-9534E917E723}" type="presParOf" srcId="{D03B36AB-00E6-4D9B-A6BE-1982D7E41D7A}" destId="{911CB9E4-FF70-479E-9C8C-08EAD7F0B753}" srcOrd="1" destOrd="0" presId="urn:microsoft.com/office/officeart/2005/8/layout/process1"/>
    <dgm:cxn modelId="{0CB89DD0-6FC5-484F-A0C1-F6D18CD58AFF}" type="presParOf" srcId="{911CB9E4-FF70-479E-9C8C-08EAD7F0B753}" destId="{55830663-EB32-4EC6-9B1E-5EFCD1119FED}" srcOrd="0" destOrd="0" presId="urn:microsoft.com/office/officeart/2005/8/layout/process1"/>
    <dgm:cxn modelId="{BEC1665C-154A-4260-ABCF-46F2BD4E78F1}" type="presParOf" srcId="{D03B36AB-00E6-4D9B-A6BE-1982D7E41D7A}" destId="{299329A6-411C-4A0E-8D73-5EFE485EEE37}" srcOrd="2" destOrd="0" presId="urn:microsoft.com/office/officeart/2005/8/layout/process1"/>
    <dgm:cxn modelId="{6664BECB-40D3-4390-8475-F25352F76B76}" type="presParOf" srcId="{D03B36AB-00E6-4D9B-A6BE-1982D7E41D7A}" destId="{A3084991-A69E-4722-BDBC-4FB51A922F28}" srcOrd="3" destOrd="0" presId="urn:microsoft.com/office/officeart/2005/8/layout/process1"/>
    <dgm:cxn modelId="{C728730C-D724-4E0C-9119-3D2CB9DD440D}" type="presParOf" srcId="{A3084991-A69E-4722-BDBC-4FB51A922F28}" destId="{0A9118F6-EC8E-4D7E-94CC-0D746EE3A0B0}" srcOrd="0" destOrd="0" presId="urn:microsoft.com/office/officeart/2005/8/layout/process1"/>
    <dgm:cxn modelId="{8A174561-4BA1-4F77-9A5E-F9083ABFB810}" type="presParOf" srcId="{D03B36AB-00E6-4D9B-A6BE-1982D7E41D7A}" destId="{8B2795BA-532F-42A7-B1C3-64DB10E079EC}" srcOrd="4" destOrd="0" presId="urn:microsoft.com/office/officeart/2005/8/layout/process1"/>
    <dgm:cxn modelId="{E541CF1B-D902-45BA-ADF4-5DE28CA7324E}" type="presParOf" srcId="{D03B36AB-00E6-4D9B-A6BE-1982D7E41D7A}" destId="{C73E6FD7-ED79-42F4-97FD-84F1E692697D}" srcOrd="5" destOrd="0" presId="urn:microsoft.com/office/officeart/2005/8/layout/process1"/>
    <dgm:cxn modelId="{2A0B9013-3737-4FEE-8E05-F580EB210736}" type="presParOf" srcId="{C73E6FD7-ED79-42F4-97FD-84F1E692697D}" destId="{AC6533A3-6A99-47FC-981D-FE33F79E1128}" srcOrd="0" destOrd="0" presId="urn:microsoft.com/office/officeart/2005/8/layout/process1"/>
    <dgm:cxn modelId="{A8D75970-1085-42B2-BABB-3581C96C2896}" type="presParOf" srcId="{D03B36AB-00E6-4D9B-A6BE-1982D7E41D7A}" destId="{B7287732-1740-4044-9CBA-24A1E4EE4FF3}" srcOrd="6" destOrd="0" presId="urn:microsoft.com/office/officeart/2005/8/layout/process1"/>
    <dgm:cxn modelId="{555DC03B-58EA-407D-AB80-72E4DA880F17}" type="presParOf" srcId="{D03B36AB-00E6-4D9B-A6BE-1982D7E41D7A}" destId="{BA60F18A-EA61-40BA-AEAD-12E816046C55}" srcOrd="7" destOrd="0" presId="urn:microsoft.com/office/officeart/2005/8/layout/process1"/>
    <dgm:cxn modelId="{E7DD3163-EFCF-4604-BD5B-D4495FCA5212}" type="presParOf" srcId="{BA60F18A-EA61-40BA-AEAD-12E816046C55}" destId="{4B8F4AC7-5575-496F-8DE9-BE92074E78EE}" srcOrd="0" destOrd="0" presId="urn:microsoft.com/office/officeart/2005/8/layout/process1"/>
    <dgm:cxn modelId="{1E054F1E-B9D1-48C6-AE71-51914BC3CCE7}" type="presParOf" srcId="{D03B36AB-00E6-4D9B-A6BE-1982D7E41D7A}" destId="{8AFF8CF2-22F4-4E01-A8F2-67105F5A70F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70795-8B5E-46F4-9203-6DA66200B22E}">
      <dsp:nvSpPr>
        <dsp:cNvPr id="0" name=""/>
        <dsp:cNvSpPr/>
      </dsp:nvSpPr>
      <dsp:spPr>
        <a:xfrm>
          <a:off x="4960" y="1675828"/>
          <a:ext cx="1537890" cy="217707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Rockwell" panose="02060603020205020403" pitchFamily="18" charset="0"/>
            </a:rPr>
            <a:t>Submit required documents</a:t>
          </a:r>
          <a:endParaRPr lang="en-US" sz="1800" kern="1200" dirty="0">
            <a:latin typeface="Rockwell" panose="02060603020205020403" pitchFamily="18" charset="0"/>
          </a:endParaRPr>
        </a:p>
        <a:p>
          <a:pPr marL="114300" lvl="1" indent="-114300" algn="l" defTabSz="622300">
            <a:lnSpc>
              <a:spcPct val="90000"/>
            </a:lnSpc>
            <a:spcBef>
              <a:spcPct val="0"/>
            </a:spcBef>
            <a:spcAft>
              <a:spcPct val="15000"/>
            </a:spcAft>
            <a:buChar char="•"/>
          </a:pPr>
          <a:r>
            <a:rPr lang="en-US" sz="1400" kern="1200" dirty="0">
              <a:latin typeface="Rockwell" panose="02060603020205020403" pitchFamily="18" charset="0"/>
            </a:rPr>
            <a:t>Catalog, policies, VA forms, SAA forms, accreditation, </a:t>
          </a:r>
          <a:r>
            <a:rPr lang="en-US" sz="1400" kern="1200" dirty="0" err="1">
              <a:latin typeface="Rockwell" panose="02060603020205020403" pitchFamily="18" charset="0"/>
            </a:rPr>
            <a:t>etc</a:t>
          </a:r>
          <a:endParaRPr lang="en-US" sz="1400" kern="1200" dirty="0">
            <a:latin typeface="Rockwell" panose="02060603020205020403" pitchFamily="18" charset="0"/>
          </a:endParaRPr>
        </a:p>
      </dsp:txBody>
      <dsp:txXfrm>
        <a:off x="50003" y="1720871"/>
        <a:ext cx="1447804" cy="2086990"/>
      </dsp:txXfrm>
    </dsp:sp>
    <dsp:sp modelId="{911CB9E4-FF70-479E-9C8C-08EAD7F0B753}">
      <dsp:nvSpPr>
        <dsp:cNvPr id="0" name=""/>
        <dsp:cNvSpPr/>
      </dsp:nvSpPr>
      <dsp:spPr>
        <a:xfrm>
          <a:off x="1696640" y="2573668"/>
          <a:ext cx="326032" cy="38139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96640" y="2649947"/>
        <a:ext cx="228222" cy="228838"/>
      </dsp:txXfrm>
    </dsp:sp>
    <dsp:sp modelId="{299329A6-411C-4A0E-8D73-5EFE485EEE37}">
      <dsp:nvSpPr>
        <dsp:cNvPr id="0" name=""/>
        <dsp:cNvSpPr/>
      </dsp:nvSpPr>
      <dsp:spPr>
        <a:xfrm>
          <a:off x="2158007" y="1675828"/>
          <a:ext cx="1537890" cy="2177076"/>
        </a:xfrm>
        <a:prstGeom prst="roundRect">
          <a:avLst>
            <a:gd name="adj" fmla="val 10000"/>
          </a:avLst>
        </a:prstGeom>
        <a:solidFill>
          <a:schemeClr val="accent1">
            <a:shade val="80000"/>
            <a:hueOff val="143418"/>
            <a:satOff val="-12146"/>
            <a:lumOff val="9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Rockwell" panose="02060603020205020403" pitchFamily="18" charset="0"/>
            </a:rPr>
            <a:t>Education consultant reviews documents and uploads them to </a:t>
          </a:r>
          <a:r>
            <a:rPr lang="en-US" sz="1800" kern="1200" dirty="0" err="1">
              <a:latin typeface="Rockwell" panose="02060603020205020403" pitchFamily="18" charset="0"/>
            </a:rPr>
            <a:t>Eforce</a:t>
          </a:r>
          <a:r>
            <a:rPr lang="en-US" sz="1800" kern="1200" dirty="0">
              <a:latin typeface="Rockwell" panose="02060603020205020403" pitchFamily="18" charset="0"/>
            </a:rPr>
            <a:t> with the VA</a:t>
          </a:r>
          <a:endParaRPr lang="en-US" sz="1800" kern="1200" dirty="0"/>
        </a:p>
      </dsp:txBody>
      <dsp:txXfrm>
        <a:off x="2203050" y="1720871"/>
        <a:ext cx="1447804" cy="2086990"/>
      </dsp:txXfrm>
    </dsp:sp>
    <dsp:sp modelId="{A3084991-A69E-4722-BDBC-4FB51A922F28}">
      <dsp:nvSpPr>
        <dsp:cNvPr id="0" name=""/>
        <dsp:cNvSpPr/>
      </dsp:nvSpPr>
      <dsp:spPr>
        <a:xfrm>
          <a:off x="3849687" y="2573668"/>
          <a:ext cx="326032" cy="381396"/>
        </a:xfrm>
        <a:prstGeom prst="rightArrow">
          <a:avLst>
            <a:gd name="adj1" fmla="val 60000"/>
            <a:gd name="adj2" fmla="val 50000"/>
          </a:avLst>
        </a:prstGeom>
        <a:solidFill>
          <a:schemeClr val="accent1">
            <a:shade val="90000"/>
            <a:hueOff val="192306"/>
            <a:satOff val="-16195"/>
            <a:lumOff val="114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49687" y="2649947"/>
        <a:ext cx="228222" cy="228838"/>
      </dsp:txXfrm>
    </dsp:sp>
    <dsp:sp modelId="{8B2795BA-532F-42A7-B1C3-64DB10E079EC}">
      <dsp:nvSpPr>
        <dsp:cNvPr id="0" name=""/>
        <dsp:cNvSpPr/>
      </dsp:nvSpPr>
      <dsp:spPr>
        <a:xfrm>
          <a:off x="4311054" y="1675828"/>
          <a:ext cx="1537890" cy="2177076"/>
        </a:xfrm>
        <a:prstGeom prst="roundRect">
          <a:avLst>
            <a:gd name="adj" fmla="val 10000"/>
          </a:avLst>
        </a:prstGeom>
        <a:solidFill>
          <a:schemeClr val="accent1">
            <a:shade val="80000"/>
            <a:hueOff val="286837"/>
            <a:satOff val="-24292"/>
            <a:lumOff val="18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Rockwell" panose="02060603020205020403" pitchFamily="18" charset="0"/>
            </a:rPr>
            <a:t>VA checks for compliance, updates WEAMS</a:t>
          </a:r>
          <a:endParaRPr lang="en-US" sz="1800" kern="1200" dirty="0"/>
        </a:p>
      </dsp:txBody>
      <dsp:txXfrm>
        <a:off x="4356097" y="1720871"/>
        <a:ext cx="1447804" cy="2086990"/>
      </dsp:txXfrm>
    </dsp:sp>
    <dsp:sp modelId="{C73E6FD7-ED79-42F4-97FD-84F1E692697D}">
      <dsp:nvSpPr>
        <dsp:cNvPr id="0" name=""/>
        <dsp:cNvSpPr/>
      </dsp:nvSpPr>
      <dsp:spPr>
        <a:xfrm>
          <a:off x="6002734" y="2573668"/>
          <a:ext cx="326032" cy="381396"/>
        </a:xfrm>
        <a:prstGeom prst="rightArrow">
          <a:avLst>
            <a:gd name="adj1" fmla="val 60000"/>
            <a:gd name="adj2" fmla="val 50000"/>
          </a:avLst>
        </a:prstGeom>
        <a:solidFill>
          <a:schemeClr val="accent1">
            <a:shade val="90000"/>
            <a:hueOff val="384612"/>
            <a:satOff val="-32389"/>
            <a:lumOff val="229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02734" y="2649947"/>
        <a:ext cx="228222" cy="228838"/>
      </dsp:txXfrm>
    </dsp:sp>
    <dsp:sp modelId="{B7287732-1740-4044-9CBA-24A1E4EE4FF3}">
      <dsp:nvSpPr>
        <dsp:cNvPr id="0" name=""/>
        <dsp:cNvSpPr/>
      </dsp:nvSpPr>
      <dsp:spPr>
        <a:xfrm>
          <a:off x="6464101" y="1675828"/>
          <a:ext cx="1537890" cy="2177076"/>
        </a:xfrm>
        <a:prstGeom prst="roundRect">
          <a:avLst>
            <a:gd name="adj" fmla="val 10000"/>
          </a:avLst>
        </a:prstGeom>
        <a:solidFill>
          <a:schemeClr val="accent1">
            <a:shade val="80000"/>
            <a:hueOff val="430255"/>
            <a:satOff val="-36438"/>
            <a:lumOff val="27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Rockwell" panose="02060603020205020403" pitchFamily="18" charset="0"/>
            </a:rPr>
            <a:t>ELR sends school WEAMS report</a:t>
          </a:r>
          <a:endParaRPr lang="en-US" sz="1800" kern="1200" dirty="0"/>
        </a:p>
      </dsp:txBody>
      <dsp:txXfrm>
        <a:off x="6509144" y="1720871"/>
        <a:ext cx="1447804" cy="2086990"/>
      </dsp:txXfrm>
    </dsp:sp>
    <dsp:sp modelId="{BA60F18A-EA61-40BA-AEAD-12E816046C55}">
      <dsp:nvSpPr>
        <dsp:cNvPr id="0" name=""/>
        <dsp:cNvSpPr/>
      </dsp:nvSpPr>
      <dsp:spPr>
        <a:xfrm>
          <a:off x="8155781" y="2573668"/>
          <a:ext cx="326032" cy="381396"/>
        </a:xfrm>
        <a:prstGeom prst="rightArrow">
          <a:avLst>
            <a:gd name="adj1" fmla="val 60000"/>
            <a:gd name="adj2" fmla="val 50000"/>
          </a:avLst>
        </a:prstGeom>
        <a:solidFill>
          <a:schemeClr val="accent1">
            <a:shade val="90000"/>
            <a:hueOff val="576919"/>
            <a:satOff val="-48584"/>
            <a:lumOff val="343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55781" y="2649947"/>
        <a:ext cx="228222" cy="228838"/>
      </dsp:txXfrm>
    </dsp:sp>
    <dsp:sp modelId="{8AFF8CF2-22F4-4E01-A8F2-67105F5A70F6}">
      <dsp:nvSpPr>
        <dsp:cNvPr id="0" name=""/>
        <dsp:cNvSpPr/>
      </dsp:nvSpPr>
      <dsp:spPr>
        <a:xfrm>
          <a:off x="8617148" y="1675828"/>
          <a:ext cx="1537890" cy="2177076"/>
        </a:xfrm>
        <a:prstGeom prst="roundRect">
          <a:avLst>
            <a:gd name="adj" fmla="val 10000"/>
          </a:avLst>
        </a:prstGeom>
        <a:solidFill>
          <a:schemeClr val="accent1">
            <a:shade val="80000"/>
            <a:hueOff val="573673"/>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Rockwell" panose="02060603020205020403" pitchFamily="18" charset="0"/>
            </a:rPr>
            <a:t>SCO can certify students in programs listed on WEAMS report</a:t>
          </a:r>
          <a:endParaRPr lang="en-US" sz="1800" kern="1200" dirty="0"/>
        </a:p>
      </dsp:txBody>
      <dsp:txXfrm>
        <a:off x="8662191" y="1720871"/>
        <a:ext cx="1447804" cy="20869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6725"/>
          </a:xfrm>
          <a:prstGeom prst="rect">
            <a:avLst/>
          </a:prstGeom>
        </p:spPr>
        <p:txBody>
          <a:bodyPr vert="horz" lIns="92930" tIns="46465" rIns="92930" bIns="46465" rtlCol="0"/>
          <a:lstStyle>
            <a:lvl1pPr algn="l">
              <a:defRPr sz="1200"/>
            </a:lvl1pPr>
          </a:lstStyle>
          <a:p>
            <a:pPr>
              <a:defRPr/>
            </a:pPr>
            <a:endParaRPr lang="en-US"/>
          </a:p>
        </p:txBody>
      </p:sp>
      <p:sp>
        <p:nvSpPr>
          <p:cNvPr id="3" name="Date Placeholder 2"/>
          <p:cNvSpPr>
            <a:spLocks noGrp="1"/>
          </p:cNvSpPr>
          <p:nvPr>
            <p:ph type="dt" idx="1"/>
          </p:nvPr>
        </p:nvSpPr>
        <p:spPr>
          <a:xfrm>
            <a:off x="3971925" y="0"/>
            <a:ext cx="3036888" cy="466725"/>
          </a:xfrm>
          <a:prstGeom prst="rect">
            <a:avLst/>
          </a:prstGeom>
        </p:spPr>
        <p:txBody>
          <a:bodyPr vert="horz" lIns="92930" tIns="46465" rIns="92930" bIns="46465" rtlCol="0"/>
          <a:lstStyle>
            <a:lvl1pPr algn="r">
              <a:defRPr sz="1200"/>
            </a:lvl1pPr>
          </a:lstStyle>
          <a:p>
            <a:pPr>
              <a:defRPr/>
            </a:pPr>
            <a:fld id="{3D4D302A-747D-44A9-9611-2917A6B70702}" type="datetimeFigureOut">
              <a:rPr lang="en-US"/>
              <a:pPr>
                <a:defRPr/>
              </a:pPr>
              <a:t>7/18/2024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p:cNvSpPr>
            <a:spLocks noGrp="1"/>
          </p:cNvSpPr>
          <p:nvPr>
            <p:ph type="body" sz="quarter" idx="3"/>
          </p:nvPr>
        </p:nvSpPr>
        <p:spPr>
          <a:xfrm>
            <a:off x="700088" y="4473575"/>
            <a:ext cx="5610225" cy="3660775"/>
          </a:xfrm>
          <a:prstGeom prst="rect">
            <a:avLst/>
          </a:prstGeom>
        </p:spPr>
        <p:txBody>
          <a:bodyPr vert="horz" lIns="92930" tIns="46465" rIns="92930" bIns="464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6725"/>
          </a:xfrm>
          <a:prstGeom prst="rect">
            <a:avLst/>
          </a:prstGeom>
        </p:spPr>
        <p:txBody>
          <a:bodyPr vert="horz" lIns="92930" tIns="46465" rIns="92930" bIns="4646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1925" y="8829675"/>
            <a:ext cx="3036888" cy="466725"/>
          </a:xfrm>
          <a:prstGeom prst="rect">
            <a:avLst/>
          </a:prstGeom>
        </p:spPr>
        <p:txBody>
          <a:bodyPr vert="horz" lIns="92930" tIns="46465" rIns="92930" bIns="46465" rtlCol="0" anchor="b"/>
          <a:lstStyle>
            <a:lvl1pPr algn="r">
              <a:defRPr sz="1200"/>
            </a:lvl1pPr>
          </a:lstStyle>
          <a:p>
            <a:pPr>
              <a:defRPr/>
            </a:pPr>
            <a:fld id="{55439641-21E5-4546-A5C5-02504B9D9959}" type="slidenum">
              <a:rPr lang="en-US"/>
              <a:pPr>
                <a:defRPr/>
              </a:pPr>
              <a:t>‹#›</a:t>
            </a:fld>
            <a:endParaRPr lang="en-US"/>
          </a:p>
        </p:txBody>
      </p:sp>
    </p:spTree>
    <p:extLst>
      <p:ext uri="{BB962C8B-B14F-4D97-AF65-F5344CB8AC3E}">
        <p14:creationId xmlns:p14="http://schemas.microsoft.com/office/powerpoint/2010/main" val="76005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1</a:t>
            </a:fld>
            <a:endParaRPr lang="en-US" altLang="en-US"/>
          </a:p>
        </p:txBody>
      </p:sp>
    </p:spTree>
    <p:extLst>
      <p:ext uri="{BB962C8B-B14F-4D97-AF65-F5344CB8AC3E}">
        <p14:creationId xmlns:p14="http://schemas.microsoft.com/office/powerpoint/2010/main" val="328155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23</a:t>
            </a:fld>
            <a:endParaRPr lang="en-US" altLang="en-US"/>
          </a:p>
        </p:txBody>
      </p:sp>
    </p:spTree>
    <p:extLst>
      <p:ext uri="{BB962C8B-B14F-4D97-AF65-F5344CB8AC3E}">
        <p14:creationId xmlns:p14="http://schemas.microsoft.com/office/powerpoint/2010/main" val="238721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lnSpc>
                <a:spcPct val="115000"/>
              </a:lnSpc>
              <a:spcBef>
                <a:spcPts val="0"/>
              </a:spcBef>
              <a:spcAft>
                <a:spcPts val="0"/>
              </a:spcAft>
              <a:defRPr/>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2</a:t>
            </a:fld>
            <a:endParaRPr lang="en-US" altLang="en-US"/>
          </a:p>
        </p:txBody>
      </p:sp>
    </p:spTree>
    <p:extLst>
      <p:ext uri="{BB962C8B-B14F-4D97-AF65-F5344CB8AC3E}">
        <p14:creationId xmlns:p14="http://schemas.microsoft.com/office/powerpoint/2010/main" val="82548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3</a:t>
            </a:fld>
            <a:endParaRPr lang="en-US" altLang="en-US"/>
          </a:p>
        </p:txBody>
      </p:sp>
    </p:spTree>
    <p:extLst>
      <p:ext uri="{BB962C8B-B14F-4D97-AF65-F5344CB8AC3E}">
        <p14:creationId xmlns:p14="http://schemas.microsoft.com/office/powerpoint/2010/main" val="102069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4</a:t>
            </a:fld>
            <a:endParaRPr lang="en-US" altLang="en-US"/>
          </a:p>
        </p:txBody>
      </p:sp>
    </p:spTree>
    <p:extLst>
      <p:ext uri="{BB962C8B-B14F-4D97-AF65-F5344CB8AC3E}">
        <p14:creationId xmlns:p14="http://schemas.microsoft.com/office/powerpoint/2010/main" val="369115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5</a:t>
            </a:fld>
            <a:endParaRPr lang="en-US" altLang="en-US"/>
          </a:p>
        </p:txBody>
      </p:sp>
    </p:spTree>
    <p:extLst>
      <p:ext uri="{BB962C8B-B14F-4D97-AF65-F5344CB8AC3E}">
        <p14:creationId xmlns:p14="http://schemas.microsoft.com/office/powerpoint/2010/main" val="292155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6</a:t>
            </a:fld>
            <a:endParaRPr lang="en-US" altLang="en-US"/>
          </a:p>
        </p:txBody>
      </p:sp>
    </p:spTree>
    <p:extLst>
      <p:ext uri="{BB962C8B-B14F-4D97-AF65-F5344CB8AC3E}">
        <p14:creationId xmlns:p14="http://schemas.microsoft.com/office/powerpoint/2010/main" val="181706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7</a:t>
            </a:fld>
            <a:endParaRPr lang="en-US" altLang="en-US"/>
          </a:p>
        </p:txBody>
      </p:sp>
    </p:spTree>
    <p:extLst>
      <p:ext uri="{BB962C8B-B14F-4D97-AF65-F5344CB8AC3E}">
        <p14:creationId xmlns:p14="http://schemas.microsoft.com/office/powerpoint/2010/main" val="269462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9</a:t>
            </a:fld>
            <a:endParaRPr lang="en-US" altLang="en-US"/>
          </a:p>
        </p:txBody>
      </p:sp>
    </p:spTree>
    <p:extLst>
      <p:ext uri="{BB962C8B-B14F-4D97-AF65-F5344CB8AC3E}">
        <p14:creationId xmlns:p14="http://schemas.microsoft.com/office/powerpoint/2010/main" val="384106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5600" indent="-231775">
              <a:defRPr>
                <a:solidFill>
                  <a:schemeClr val="tx1"/>
                </a:solidFill>
                <a:latin typeface="Arial" panose="020B0604020202020204" pitchFamily="34" charset="0"/>
              </a:defRPr>
            </a:lvl4pPr>
            <a:lvl5pPr marL="2090738" indent="-231775">
              <a:defRPr>
                <a:solidFill>
                  <a:schemeClr val="tx1"/>
                </a:solidFill>
                <a:latin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defRPr>
            </a:lvl9pPr>
          </a:lstStyle>
          <a:p>
            <a:fld id="{78D72DA9-7AF0-4BD0-9C21-2E8FC98768AB}" type="slidenum">
              <a:rPr lang="en-US" altLang="en-US" smtClean="0"/>
              <a:pPr/>
              <a:t>22</a:t>
            </a:fld>
            <a:endParaRPr lang="en-US" altLang="en-US"/>
          </a:p>
        </p:txBody>
      </p:sp>
    </p:spTree>
    <p:extLst>
      <p:ext uri="{BB962C8B-B14F-4D97-AF65-F5344CB8AC3E}">
        <p14:creationId xmlns:p14="http://schemas.microsoft.com/office/powerpoint/2010/main" val="323433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2C8ECA"/>
            </a:gs>
            <a:gs pos="100000">
              <a:schemeClr val="tx1"/>
            </a:gs>
            <a:gs pos="35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4" name="Rectangle 3"/>
          <p:cNvSpPr/>
          <p:nvPr userDrawn="1"/>
        </p:nvSpPr>
        <p:spPr bwMode="auto">
          <a:xfrm>
            <a:off x="3352800" y="1"/>
            <a:ext cx="5486400" cy="21336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5" name="Rectangle 4"/>
          <p:cNvSpPr/>
          <p:nvPr userDrawn="1"/>
        </p:nvSpPr>
        <p:spPr bwMode="auto">
          <a:xfrm>
            <a:off x="6096000" y="0"/>
            <a:ext cx="6172200" cy="6400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userDrawn="1"/>
        </p:nvSpPr>
        <p:spPr bwMode="auto">
          <a:xfrm>
            <a:off x="3352800" y="-37094"/>
            <a:ext cx="5486400" cy="2183995"/>
          </a:xfrm>
          <a:prstGeom prst="rect">
            <a:avLst/>
          </a:prstGeom>
          <a:ln>
            <a:noFill/>
            <a:headEnd type="none" w="med" len="med"/>
            <a:tailEnd type="none" w="med" len="med"/>
          </a:ln>
          <a:effectLst>
            <a:glow rad="533400">
              <a:srgbClr val="8CC8F3">
                <a:alpha val="2500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spTree>
    <p:extLst>
      <p:ext uri="{BB962C8B-B14F-4D97-AF65-F5344CB8AC3E}">
        <p14:creationId xmlns:p14="http://schemas.microsoft.com/office/powerpoint/2010/main" val="270491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2C8ECA"/>
            </a:gs>
            <a:gs pos="100000">
              <a:schemeClr val="tx1"/>
            </a:gs>
            <a:gs pos="35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4" name="Rectangle 3"/>
          <p:cNvSpPr/>
          <p:nvPr userDrawn="1"/>
        </p:nvSpPr>
        <p:spPr bwMode="auto">
          <a:xfrm>
            <a:off x="3352800" y="1"/>
            <a:ext cx="5486400" cy="21336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5" name="Rectangle 4"/>
          <p:cNvSpPr/>
          <p:nvPr userDrawn="1"/>
        </p:nvSpPr>
        <p:spPr bwMode="auto">
          <a:xfrm>
            <a:off x="7467600" y="0"/>
            <a:ext cx="4800600" cy="6400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userDrawn="1"/>
        </p:nvSpPr>
        <p:spPr bwMode="auto">
          <a:xfrm>
            <a:off x="3352800" y="-37094"/>
            <a:ext cx="5486400" cy="2183995"/>
          </a:xfrm>
          <a:prstGeom prst="rect">
            <a:avLst/>
          </a:prstGeom>
          <a:ln>
            <a:noFill/>
            <a:headEnd type="none" w="med" len="med"/>
            <a:tailEnd type="none" w="med" len="med"/>
          </a:ln>
          <a:effectLst>
            <a:glow rad="533400">
              <a:srgbClr val="8CC8F3">
                <a:alpha val="2500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spTree>
    <p:extLst>
      <p:ext uri="{BB962C8B-B14F-4D97-AF65-F5344CB8AC3E}">
        <p14:creationId xmlns:p14="http://schemas.microsoft.com/office/powerpoint/2010/main" val="156042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2C8ECA"/>
            </a:gs>
            <a:gs pos="100000">
              <a:schemeClr val="tx1"/>
            </a:gs>
            <a:gs pos="35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4" name="Rectangle 3"/>
          <p:cNvSpPr/>
          <p:nvPr userDrawn="1"/>
        </p:nvSpPr>
        <p:spPr bwMode="auto">
          <a:xfrm>
            <a:off x="3352800" y="1"/>
            <a:ext cx="5486400" cy="21336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6" name="Rectangle 5"/>
          <p:cNvSpPr/>
          <p:nvPr userDrawn="1"/>
        </p:nvSpPr>
        <p:spPr bwMode="auto">
          <a:xfrm>
            <a:off x="3352800" y="-37094"/>
            <a:ext cx="5486400" cy="2183995"/>
          </a:xfrm>
          <a:prstGeom prst="rect">
            <a:avLst/>
          </a:prstGeom>
          <a:ln>
            <a:noFill/>
            <a:headEnd type="none" w="med" len="med"/>
            <a:tailEnd type="none" w="med" len="med"/>
          </a:ln>
          <a:effectLst>
            <a:glow rad="533400">
              <a:srgbClr val="8CC8F3">
                <a:alpha val="2500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Tree>
    <p:extLst>
      <p:ext uri="{BB962C8B-B14F-4D97-AF65-F5344CB8AC3E}">
        <p14:creationId xmlns:p14="http://schemas.microsoft.com/office/powerpoint/2010/main" val="17875604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C8ECA"/>
            </a:gs>
            <a:gs pos="100000">
              <a:schemeClr val="tx1"/>
            </a:gs>
            <a:gs pos="30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2" name="Rectangle 1"/>
          <p:cNvSpPr/>
          <p:nvPr userDrawn="1"/>
        </p:nvSpPr>
        <p:spPr bwMode="auto">
          <a:xfrm>
            <a:off x="-152400" y="9728"/>
            <a:ext cx="12649200" cy="6858000"/>
          </a:xfrm>
          <a:prstGeom prst="rect">
            <a:avLst/>
          </a:prstGeom>
          <a:gradFill flip="none" rotWithShape="1">
            <a:gsLst>
              <a:gs pos="0">
                <a:srgbClr val="2C8ECA"/>
              </a:gs>
              <a:gs pos="100000">
                <a:schemeClr val="tx1"/>
              </a:gs>
              <a:gs pos="35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3650"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C8ECA"/>
            </a:gs>
            <a:gs pos="100000">
              <a:schemeClr val="tx1"/>
            </a:gs>
            <a:gs pos="30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2" name="Rectangle 1"/>
          <p:cNvSpPr/>
          <p:nvPr userDrawn="1"/>
        </p:nvSpPr>
        <p:spPr bwMode="auto">
          <a:xfrm>
            <a:off x="-152400" y="9728"/>
            <a:ext cx="12649200" cy="6858000"/>
          </a:xfrm>
          <a:prstGeom prst="rect">
            <a:avLst/>
          </a:prstGeom>
          <a:gradFill flip="none" rotWithShape="1">
            <a:gsLst>
              <a:gs pos="0">
                <a:srgbClr val="2C8ECA"/>
              </a:gs>
              <a:gs pos="100000">
                <a:schemeClr val="tx1"/>
              </a:gs>
              <a:gs pos="35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30285603"/>
      </p:ext>
    </p:extLst>
  </p:cSld>
  <p:clrMap bg1="dk2" tx1="lt1" bg2="dk1" tx2="lt2" accent1="accent1" accent2="accent2" accent3="accent3" accent4="accent4" accent5="accent5" accent6="accent6" hlink="hlink" folHlink="folHlink"/>
  <p:sldLayoutIdLst>
    <p:sldLayoutId id="2147483654"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C8ECA"/>
            </a:gs>
            <a:gs pos="100000">
              <a:schemeClr val="tx1"/>
            </a:gs>
            <a:gs pos="30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2" name="Rectangle 1"/>
          <p:cNvSpPr/>
          <p:nvPr userDrawn="1"/>
        </p:nvSpPr>
        <p:spPr bwMode="auto">
          <a:xfrm>
            <a:off x="-76200" y="9728"/>
            <a:ext cx="12496800" cy="6858000"/>
          </a:xfrm>
          <a:prstGeom prst="rect">
            <a:avLst/>
          </a:prstGeom>
          <a:gradFill flip="none" rotWithShape="1">
            <a:gsLst>
              <a:gs pos="0">
                <a:srgbClr val="2C8ECA"/>
              </a:gs>
              <a:gs pos="100000">
                <a:schemeClr val="tx1"/>
              </a:gs>
              <a:gs pos="35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87928756"/>
      </p:ext>
    </p:extLst>
  </p:cSld>
  <p:clrMap bg1="dk2" tx1="lt1" bg2="dk1" tx2="lt2" accent1="accent1" accent2="accent2" accent3="accent3" accent4="accent4" accent5="accent5" accent6="accent6" hlink="hlink" folHlink="folHlink"/>
  <p:sldLayoutIdLst>
    <p:sldLayoutId id="2147483652"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ublic.govdelivery.com/accounts/USVAVBA/subscriber/new?preferences=tru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oh.elr.vbastl@va.gov" TargetMode="External"/><Relationship Id="rId5" Type="http://schemas.openxmlformats.org/officeDocument/2006/relationships/hyperlink" Target="https://dvs.ohio.gov/jobs-and-education/state-approving-agency/register-for-updates-saa" TargetMode="External"/><Relationship Id="rId4" Type="http://schemas.openxmlformats.org/officeDocument/2006/relationships/hyperlink" Target="https://dvs.ohio.gov/jobs-and-education/state-approving-agenc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0100" y="6057073"/>
            <a:ext cx="10591800" cy="721127"/>
          </a:xfrm>
          <a:prstGeom prst="rect">
            <a:avLst/>
          </a:prstGeom>
          <a:solidFill>
            <a:srgbClr val="2C8ECA">
              <a:alpha val="10000"/>
            </a:srgbClr>
          </a:solidFill>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latin typeface="Rockwell" panose="02060603020205020403" pitchFamily="18" charset="0"/>
              </a:rPr>
              <a:t>Our mission is to approve education and training programs for veterans and their eligible dependents throughout the state of Ohio.</a:t>
            </a:r>
            <a:endParaRPr lang="en-US" dirty="0">
              <a:solidFill>
                <a:schemeClr val="tx1"/>
              </a:solidFill>
              <a:latin typeface="Rockwell" panose="02060603020205020403" pitchFamily="18" charset="0"/>
            </a:endParaRPr>
          </a:p>
        </p:txBody>
      </p:sp>
      <p:sp>
        <p:nvSpPr>
          <p:cNvPr id="14" name="Rectangle 13"/>
          <p:cNvSpPr/>
          <p:nvPr/>
        </p:nvSpPr>
        <p:spPr bwMode="auto">
          <a:xfrm>
            <a:off x="-76200" y="0"/>
            <a:ext cx="12725399" cy="1981200"/>
          </a:xfrm>
          <a:prstGeom prst="rect">
            <a:avLst/>
          </a:prstGeom>
          <a:gradFill>
            <a:gsLst>
              <a:gs pos="0">
                <a:schemeClr val="tx1">
                  <a:alpha val="0"/>
                </a:schemeClr>
              </a:gs>
              <a:gs pos="73000">
                <a:schemeClr val="tx1"/>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2" name="Isosceles Triangle 1"/>
          <p:cNvSpPr/>
          <p:nvPr/>
        </p:nvSpPr>
        <p:spPr bwMode="auto">
          <a:xfrm rot="16200000">
            <a:off x="2200478" y="2538659"/>
            <a:ext cx="1257495" cy="1084047"/>
          </a:xfrm>
          <a:prstGeom prst="triangle">
            <a:avLst/>
          </a:prstGeom>
          <a:gradFill flip="none" rotWithShape="1">
            <a:gsLst>
              <a:gs pos="0">
                <a:schemeClr val="bg2"/>
              </a:gs>
              <a:gs pos="52000">
                <a:srgbClr val="5F5F5F"/>
              </a:gs>
              <a:gs pos="100000">
                <a:schemeClr val="bg2">
                  <a:lumMod val="40000"/>
                  <a:lumOff val="60000"/>
                </a:schemeClr>
              </a:gs>
            </a:gsLst>
            <a:lin ang="1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8900000" scaled="1"/>
                <a:tileRect/>
              </a:gradFill>
              <a:effectLst/>
              <a:latin typeface="Arial" charset="0"/>
            </a:endParaRPr>
          </a:p>
        </p:txBody>
      </p:sp>
      <p:sp>
        <p:nvSpPr>
          <p:cNvPr id="25" name="Isosceles Triangle 24"/>
          <p:cNvSpPr/>
          <p:nvPr/>
        </p:nvSpPr>
        <p:spPr bwMode="auto">
          <a:xfrm rot="5400000" flipH="1">
            <a:off x="8735229" y="2548662"/>
            <a:ext cx="1257495" cy="1084047"/>
          </a:xfrm>
          <a:prstGeom prst="triangle">
            <a:avLst/>
          </a:prstGeom>
          <a:gradFill flip="none" rotWithShape="1">
            <a:gsLst>
              <a:gs pos="0">
                <a:schemeClr val="bg2"/>
              </a:gs>
              <a:gs pos="52000">
                <a:srgbClr val="5F5F5F"/>
              </a:gs>
              <a:gs pos="100000">
                <a:schemeClr val="bg2">
                  <a:lumMod val="40000"/>
                  <a:lumOff val="60000"/>
                </a:schemeClr>
              </a:gs>
            </a:gsLst>
            <a:lin ang="1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8900000" scaled="1"/>
                <a:tileRect/>
              </a:gradFill>
              <a:effectLst/>
              <a:latin typeface="Arial" charset="0"/>
            </a:endParaRPr>
          </a:p>
        </p:txBody>
      </p:sp>
      <p:sp>
        <p:nvSpPr>
          <p:cNvPr id="3" name="Oval 2"/>
          <p:cNvSpPr/>
          <p:nvPr/>
        </p:nvSpPr>
        <p:spPr bwMode="auto">
          <a:xfrm>
            <a:off x="4457300" y="-10077"/>
            <a:ext cx="3276600" cy="3276600"/>
          </a:xfrm>
          <a:prstGeom prst="ellipse">
            <a:avLst/>
          </a:prstGeom>
          <a:solidFill>
            <a:srgbClr val="73A5CC"/>
          </a:solidFill>
          <a:ln w="9525" cap="flat" cmpd="sng" algn="ctr">
            <a:solidFill>
              <a:schemeClr val="tx1"/>
            </a:solidFill>
            <a:prstDash val="solid"/>
            <a:round/>
            <a:headEnd type="none" w="med" len="med"/>
            <a:tailEnd type="none" w="med" len="med"/>
          </a:ln>
          <a:effectLst>
            <a:softEdge rad="3429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12"/>
          <p:cNvSpPr/>
          <p:nvPr/>
        </p:nvSpPr>
        <p:spPr>
          <a:xfrm>
            <a:off x="5023117" y="548341"/>
            <a:ext cx="2148840" cy="2148840"/>
          </a:xfrm>
          <a:prstGeom prst="ellipse">
            <a:avLst/>
          </a:prstGeom>
          <a:gradFill flip="none" rotWithShape="1">
            <a:gsLst>
              <a:gs pos="0">
                <a:srgbClr val="871A1D">
                  <a:shade val="30000"/>
                  <a:satMod val="115000"/>
                </a:srgbClr>
              </a:gs>
              <a:gs pos="50000">
                <a:srgbClr val="871A1D">
                  <a:shade val="67500"/>
                  <a:satMod val="115000"/>
                </a:srgbClr>
              </a:gs>
              <a:gs pos="100000">
                <a:srgbClr val="871A1D">
                  <a:shade val="100000"/>
                  <a:satMod val="115000"/>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465" y="517584"/>
            <a:ext cx="2191035" cy="2190792"/>
          </a:xfrm>
          <a:prstGeom prst="rect">
            <a:avLst/>
          </a:prstGeom>
        </p:spPr>
      </p:pic>
      <p:sp>
        <p:nvSpPr>
          <p:cNvPr id="26" name="Rectangle 25"/>
          <p:cNvSpPr/>
          <p:nvPr/>
        </p:nvSpPr>
        <p:spPr>
          <a:xfrm rot="16200000">
            <a:off x="5776904" y="-404804"/>
            <a:ext cx="638192" cy="7620000"/>
          </a:xfrm>
          <a:prstGeom prst="rect">
            <a:avLst/>
          </a:prstGeom>
          <a:gradFill flip="none" rotWithShape="1">
            <a:gsLst>
              <a:gs pos="0">
                <a:srgbClr val="929292"/>
              </a:gs>
              <a:gs pos="100000">
                <a:schemeClr val="tx1">
                  <a:lumMod val="85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71A1D"/>
              </a:solidFill>
            </a:endParaRPr>
          </a:p>
        </p:txBody>
      </p:sp>
      <p:sp>
        <p:nvSpPr>
          <p:cNvPr id="9" name="Subtitle 2"/>
          <p:cNvSpPr txBox="1">
            <a:spLocks/>
          </p:cNvSpPr>
          <p:nvPr/>
        </p:nvSpPr>
        <p:spPr>
          <a:xfrm>
            <a:off x="1518138" y="3158663"/>
            <a:ext cx="9144000" cy="565629"/>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900"/>
              </a:spcBef>
              <a:buClr>
                <a:schemeClr val="accent1">
                  <a:lumMod val="75000"/>
                </a:schemeClr>
              </a:buClr>
              <a:buSzPct val="85000"/>
              <a:buFont typeface="Wingdings" pitchFamily="2" charset="2"/>
              <a:buNone/>
              <a:defRPr sz="1650" kern="1200">
                <a:solidFill>
                  <a:schemeClr val="tx1"/>
                </a:solidFill>
                <a:latin typeface="+mn-lt"/>
                <a:ea typeface="+mn-ea"/>
                <a:cs typeface="+mn-cs"/>
              </a:defRPr>
            </a:lvl1pPr>
            <a:lvl2pPr marL="3429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650" kern="1200">
                <a:solidFill>
                  <a:schemeClr val="tx1"/>
                </a:solidFill>
                <a:latin typeface="+mn-lt"/>
                <a:ea typeface="+mn-ea"/>
                <a:cs typeface="+mn-cs"/>
              </a:defRPr>
            </a:lvl2pPr>
            <a:lvl3pPr marL="6858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650" kern="1200">
                <a:solidFill>
                  <a:schemeClr val="tx1"/>
                </a:solidFill>
                <a:latin typeface="+mn-lt"/>
                <a:ea typeface="+mn-ea"/>
                <a:cs typeface="+mn-cs"/>
              </a:defRPr>
            </a:lvl3pPr>
            <a:lvl4pPr marL="10287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5pPr>
            <a:lvl6pPr marL="17145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6pPr>
            <a:lvl7pPr marL="20574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7pPr>
            <a:lvl8pPr marL="24003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8pPr>
            <a:lvl9pPr marL="27432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9pPr>
          </a:lstStyle>
          <a:p>
            <a:pPr algn="ctr" fontAlgn="auto">
              <a:spcAft>
                <a:spcPts val="0"/>
              </a:spcAft>
              <a:buClr>
                <a:srgbClr val="D34817">
                  <a:lumMod val="75000"/>
                </a:srgbClr>
              </a:buClr>
              <a:defRPr/>
            </a:pPr>
            <a:r>
              <a:rPr lang="en-US" sz="3600" b="1" dirty="0">
                <a:solidFill>
                  <a:srgbClr val="4D4D4D"/>
                </a:solidFill>
                <a:latin typeface="Rockwell" panose="02060603020205020403"/>
              </a:rPr>
              <a:t>State Approving Agency</a:t>
            </a:r>
          </a:p>
        </p:txBody>
      </p:sp>
      <p:pic>
        <p:nvPicPr>
          <p:cNvPr id="7" name="Picture 6">
            <a:extLst>
              <a:ext uri="{FF2B5EF4-FFF2-40B4-BE49-F238E27FC236}">
                <a16:creationId xmlns:a16="http://schemas.microsoft.com/office/drawing/2014/main" id="{A4034968-69A5-482A-9799-2065DE38C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624" y="3784107"/>
            <a:ext cx="2006752" cy="2213151"/>
          </a:xfrm>
          <a:prstGeom prst="rect">
            <a:avLst/>
          </a:prstGeom>
        </p:spPr>
      </p:pic>
    </p:spTree>
    <p:extLst>
      <p:ext uri="{BB962C8B-B14F-4D97-AF65-F5344CB8AC3E}">
        <p14:creationId xmlns:p14="http://schemas.microsoft.com/office/powerpoint/2010/main" val="185267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D3C185-0250-4867-9BCA-E1DAA9CFE9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pic>
        <p:nvPicPr>
          <p:cNvPr id="5" name="Picture 4">
            <a:extLst>
              <a:ext uri="{FF2B5EF4-FFF2-40B4-BE49-F238E27FC236}">
                <a16:creationId xmlns:a16="http://schemas.microsoft.com/office/drawing/2014/main" id="{BB68B7DE-9D3E-4E55-BC43-62FFD2DB5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369" y="0"/>
            <a:ext cx="5193261" cy="6858000"/>
          </a:xfrm>
          <a:prstGeom prst="rect">
            <a:avLst/>
          </a:prstGeom>
        </p:spPr>
      </p:pic>
      <p:sp>
        <p:nvSpPr>
          <p:cNvPr id="6" name="Content Placeholder 2">
            <a:extLst>
              <a:ext uri="{FF2B5EF4-FFF2-40B4-BE49-F238E27FC236}">
                <a16:creationId xmlns:a16="http://schemas.microsoft.com/office/drawing/2014/main" id="{B555B17E-865F-462F-A2F5-39FF958CF0D6}"/>
              </a:ext>
            </a:extLst>
          </p:cNvPr>
          <p:cNvSpPr txBox="1">
            <a:spLocks/>
          </p:cNvSpPr>
          <p:nvPr/>
        </p:nvSpPr>
        <p:spPr>
          <a:xfrm>
            <a:off x="172213" y="228600"/>
            <a:ext cx="2951987" cy="1143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342900" lvl="1" indent="0" fontAlgn="auto">
              <a:spcBef>
                <a:spcPts val="600"/>
              </a:spcBef>
              <a:spcAft>
                <a:spcPts val="0"/>
              </a:spcAft>
              <a:buNone/>
              <a:defRPr/>
            </a:pPr>
            <a:r>
              <a:rPr lang="en-US" sz="4000" b="1" dirty="0">
                <a:solidFill>
                  <a:srgbClr val="4D4D4D"/>
                </a:solidFill>
                <a:latin typeface="Rockwell" panose="02060603020205020403" pitchFamily="18" charset="0"/>
              </a:rPr>
              <a:t>22-8794</a:t>
            </a:r>
          </a:p>
        </p:txBody>
      </p:sp>
    </p:spTree>
    <p:extLst>
      <p:ext uri="{BB962C8B-B14F-4D97-AF65-F5344CB8AC3E}">
        <p14:creationId xmlns:p14="http://schemas.microsoft.com/office/powerpoint/2010/main" val="56751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BD3031-D7B0-4D09-9787-89536E279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161" y="0"/>
            <a:ext cx="5235677" cy="6858000"/>
          </a:xfrm>
          <a:prstGeom prst="rect">
            <a:avLst/>
          </a:prstGeom>
        </p:spPr>
      </p:pic>
      <p:sp>
        <p:nvSpPr>
          <p:cNvPr id="4" name="Content Placeholder 2">
            <a:extLst>
              <a:ext uri="{FF2B5EF4-FFF2-40B4-BE49-F238E27FC236}">
                <a16:creationId xmlns:a16="http://schemas.microsoft.com/office/drawing/2014/main" id="{C04904B2-B5BA-4E93-933B-F8B343327F04}"/>
              </a:ext>
            </a:extLst>
          </p:cNvPr>
          <p:cNvSpPr txBox="1">
            <a:spLocks/>
          </p:cNvSpPr>
          <p:nvPr/>
        </p:nvSpPr>
        <p:spPr>
          <a:xfrm>
            <a:off x="172213" y="228600"/>
            <a:ext cx="2951987" cy="1143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342900" lvl="1" indent="0" fontAlgn="auto">
              <a:spcBef>
                <a:spcPts val="600"/>
              </a:spcBef>
              <a:spcAft>
                <a:spcPts val="0"/>
              </a:spcAft>
              <a:buNone/>
              <a:defRPr/>
            </a:pPr>
            <a:r>
              <a:rPr lang="en-US" sz="4000" b="1" dirty="0">
                <a:solidFill>
                  <a:srgbClr val="4D4D4D"/>
                </a:solidFill>
                <a:latin typeface="Rockwell" panose="02060603020205020403" pitchFamily="18" charset="0"/>
              </a:rPr>
              <a:t>22-8865</a:t>
            </a:r>
          </a:p>
        </p:txBody>
      </p:sp>
    </p:spTree>
    <p:extLst>
      <p:ext uri="{BB962C8B-B14F-4D97-AF65-F5344CB8AC3E}">
        <p14:creationId xmlns:p14="http://schemas.microsoft.com/office/powerpoint/2010/main" val="162724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2C6B51-5B6D-4E0D-A329-F1FDFE7DF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pic>
        <p:nvPicPr>
          <p:cNvPr id="5" name="Picture 4">
            <a:extLst>
              <a:ext uri="{FF2B5EF4-FFF2-40B4-BE49-F238E27FC236}">
                <a16:creationId xmlns:a16="http://schemas.microsoft.com/office/drawing/2014/main" id="{C424DB43-85E3-4B58-A0E6-6BFE85088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6" name="Content Placeholder 2">
            <a:extLst>
              <a:ext uri="{FF2B5EF4-FFF2-40B4-BE49-F238E27FC236}">
                <a16:creationId xmlns:a16="http://schemas.microsoft.com/office/drawing/2014/main" id="{C989BCA1-8453-4498-8340-2F125E21B82B}"/>
              </a:ext>
            </a:extLst>
          </p:cNvPr>
          <p:cNvSpPr txBox="1">
            <a:spLocks/>
          </p:cNvSpPr>
          <p:nvPr/>
        </p:nvSpPr>
        <p:spPr>
          <a:xfrm>
            <a:off x="172213" y="228600"/>
            <a:ext cx="2951987" cy="1143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342900" lvl="1" indent="0" fontAlgn="auto">
              <a:spcBef>
                <a:spcPts val="600"/>
              </a:spcBef>
              <a:spcAft>
                <a:spcPts val="0"/>
              </a:spcAft>
              <a:buNone/>
              <a:defRPr/>
            </a:pPr>
            <a:r>
              <a:rPr lang="en-US" sz="4000" b="1" dirty="0">
                <a:solidFill>
                  <a:srgbClr val="4D4D4D"/>
                </a:solidFill>
                <a:latin typeface="Rockwell" panose="02060603020205020403" pitchFamily="18" charset="0"/>
              </a:rPr>
              <a:t>22-8864</a:t>
            </a:r>
          </a:p>
        </p:txBody>
      </p:sp>
    </p:spTree>
    <p:extLst>
      <p:ext uri="{BB962C8B-B14F-4D97-AF65-F5344CB8AC3E}">
        <p14:creationId xmlns:p14="http://schemas.microsoft.com/office/powerpoint/2010/main" val="98855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DCAF-8A18-481B-888F-FCFD4F5FE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pic>
        <p:nvPicPr>
          <p:cNvPr id="5" name="Picture 4">
            <a:extLst>
              <a:ext uri="{FF2B5EF4-FFF2-40B4-BE49-F238E27FC236}">
                <a16:creationId xmlns:a16="http://schemas.microsoft.com/office/drawing/2014/main" id="{3D8CD993-D6ED-454C-9796-65822F56C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6" name="Content Placeholder 2">
            <a:extLst>
              <a:ext uri="{FF2B5EF4-FFF2-40B4-BE49-F238E27FC236}">
                <a16:creationId xmlns:a16="http://schemas.microsoft.com/office/drawing/2014/main" id="{8D5AB957-5C83-46C2-A372-0BE0BF1888A9}"/>
              </a:ext>
            </a:extLst>
          </p:cNvPr>
          <p:cNvSpPr txBox="1">
            <a:spLocks/>
          </p:cNvSpPr>
          <p:nvPr/>
        </p:nvSpPr>
        <p:spPr>
          <a:xfrm>
            <a:off x="172213" y="228600"/>
            <a:ext cx="2951987" cy="1143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342900" lvl="1" indent="0" fontAlgn="auto">
              <a:spcBef>
                <a:spcPts val="600"/>
              </a:spcBef>
              <a:spcAft>
                <a:spcPts val="0"/>
              </a:spcAft>
              <a:buNone/>
              <a:defRPr/>
            </a:pPr>
            <a:r>
              <a:rPr lang="en-US" sz="4000" b="1" dirty="0">
                <a:solidFill>
                  <a:srgbClr val="4D4D4D"/>
                </a:solidFill>
                <a:latin typeface="Rockwell" panose="02060603020205020403" pitchFamily="18" charset="0"/>
              </a:rPr>
              <a:t>22-1999</a:t>
            </a:r>
          </a:p>
        </p:txBody>
      </p:sp>
    </p:spTree>
    <p:extLst>
      <p:ext uri="{BB962C8B-B14F-4D97-AF65-F5344CB8AC3E}">
        <p14:creationId xmlns:p14="http://schemas.microsoft.com/office/powerpoint/2010/main" val="74583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3ADA2-0397-4CF6-AF9F-2BA9F2843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pic>
        <p:nvPicPr>
          <p:cNvPr id="5" name="Picture 4">
            <a:extLst>
              <a:ext uri="{FF2B5EF4-FFF2-40B4-BE49-F238E27FC236}">
                <a16:creationId xmlns:a16="http://schemas.microsoft.com/office/drawing/2014/main" id="{C52E15A5-EF5D-4000-9400-E2BFAC9B4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962" y="0"/>
            <a:ext cx="5276076" cy="6858000"/>
          </a:xfrm>
          <a:prstGeom prst="rect">
            <a:avLst/>
          </a:prstGeom>
        </p:spPr>
      </p:pic>
      <p:sp>
        <p:nvSpPr>
          <p:cNvPr id="6" name="Content Placeholder 2">
            <a:extLst>
              <a:ext uri="{FF2B5EF4-FFF2-40B4-BE49-F238E27FC236}">
                <a16:creationId xmlns:a16="http://schemas.microsoft.com/office/drawing/2014/main" id="{DFC1BF3F-574E-4106-AA47-35D6BAB88728}"/>
              </a:ext>
            </a:extLst>
          </p:cNvPr>
          <p:cNvSpPr txBox="1">
            <a:spLocks/>
          </p:cNvSpPr>
          <p:nvPr/>
        </p:nvSpPr>
        <p:spPr>
          <a:xfrm>
            <a:off x="172213" y="228600"/>
            <a:ext cx="2951987" cy="1143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342900" lvl="1" indent="0" fontAlgn="auto">
              <a:spcBef>
                <a:spcPts val="600"/>
              </a:spcBef>
              <a:spcAft>
                <a:spcPts val="0"/>
              </a:spcAft>
              <a:buNone/>
              <a:defRPr/>
            </a:pPr>
            <a:r>
              <a:rPr lang="en-US" sz="4000" b="1" dirty="0">
                <a:solidFill>
                  <a:srgbClr val="4D4D4D"/>
                </a:solidFill>
                <a:latin typeface="Rockwell" panose="02060603020205020403" pitchFamily="18" charset="0"/>
              </a:rPr>
              <a:t>22-1999b</a:t>
            </a:r>
          </a:p>
        </p:txBody>
      </p:sp>
    </p:spTree>
    <p:extLst>
      <p:ext uri="{BB962C8B-B14F-4D97-AF65-F5344CB8AC3E}">
        <p14:creationId xmlns:p14="http://schemas.microsoft.com/office/powerpoint/2010/main" val="153346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3EBC2-D01E-4C0F-BE34-961C67ADC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pic>
        <p:nvPicPr>
          <p:cNvPr id="5" name="Picture 4">
            <a:extLst>
              <a:ext uri="{FF2B5EF4-FFF2-40B4-BE49-F238E27FC236}">
                <a16:creationId xmlns:a16="http://schemas.microsoft.com/office/drawing/2014/main" id="{893876DA-ED55-4B8F-925D-D4E1F6CAA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083" y="0"/>
            <a:ext cx="5111833" cy="6858000"/>
          </a:xfrm>
          <a:prstGeom prst="rect">
            <a:avLst/>
          </a:prstGeom>
        </p:spPr>
      </p:pic>
      <p:sp>
        <p:nvSpPr>
          <p:cNvPr id="6" name="Content Placeholder 2">
            <a:extLst>
              <a:ext uri="{FF2B5EF4-FFF2-40B4-BE49-F238E27FC236}">
                <a16:creationId xmlns:a16="http://schemas.microsoft.com/office/drawing/2014/main" id="{FE7DFC6C-5FF7-4E7E-A4A1-BAAE9D0B0929}"/>
              </a:ext>
            </a:extLst>
          </p:cNvPr>
          <p:cNvSpPr txBox="1">
            <a:spLocks/>
          </p:cNvSpPr>
          <p:nvPr/>
        </p:nvSpPr>
        <p:spPr>
          <a:xfrm>
            <a:off x="-36443" y="228600"/>
            <a:ext cx="3180587" cy="1143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342900" lvl="1" indent="0" fontAlgn="auto">
              <a:spcBef>
                <a:spcPts val="600"/>
              </a:spcBef>
              <a:spcAft>
                <a:spcPts val="0"/>
              </a:spcAft>
              <a:buNone/>
              <a:defRPr/>
            </a:pPr>
            <a:r>
              <a:rPr lang="en-US" sz="4000" b="1" dirty="0">
                <a:solidFill>
                  <a:srgbClr val="4D4D4D"/>
                </a:solidFill>
                <a:latin typeface="Rockwell" panose="02060603020205020403" pitchFamily="18" charset="0"/>
              </a:rPr>
              <a:t>22-6553d-1</a:t>
            </a:r>
          </a:p>
        </p:txBody>
      </p:sp>
    </p:spTree>
    <p:extLst>
      <p:ext uri="{BB962C8B-B14F-4D97-AF65-F5344CB8AC3E}">
        <p14:creationId xmlns:p14="http://schemas.microsoft.com/office/powerpoint/2010/main" val="61741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3F2ECD-B1A5-48F5-AB58-24F5E380122B}"/>
              </a:ext>
            </a:extLst>
          </p:cNvPr>
          <p:cNvSpPr txBox="1"/>
          <p:nvPr/>
        </p:nvSpPr>
        <p:spPr>
          <a:xfrm>
            <a:off x="3332974" y="685800"/>
            <a:ext cx="5526051" cy="646331"/>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Enrollment Manager </a:t>
            </a:r>
          </a:p>
        </p:txBody>
      </p:sp>
      <p:sp>
        <p:nvSpPr>
          <p:cNvPr id="4" name="Content Placeholder 2">
            <a:extLst>
              <a:ext uri="{FF2B5EF4-FFF2-40B4-BE49-F238E27FC236}">
                <a16:creationId xmlns:a16="http://schemas.microsoft.com/office/drawing/2014/main" id="{FD5A87DA-2232-491F-AD3B-5A6C247AF580}"/>
              </a:ext>
            </a:extLst>
          </p:cNvPr>
          <p:cNvSpPr txBox="1">
            <a:spLocks/>
          </p:cNvSpPr>
          <p:nvPr/>
        </p:nvSpPr>
        <p:spPr>
          <a:xfrm>
            <a:off x="2239631" y="2789319"/>
            <a:ext cx="7712737" cy="2577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r>
              <a:rPr lang="en-US" b="1" dirty="0">
                <a:solidFill>
                  <a:srgbClr val="4D4D4D"/>
                </a:solidFill>
                <a:latin typeface="Rockwell" panose="02060603020205020403" pitchFamily="18" charset="0"/>
              </a:rPr>
              <a:t>An individual at the employer must be assigned to be the Point of Contact to complete VA required training. The responsibility of the assigned individual is to update the State Approving Agency of any updates such as wage scale changes, length of training changes, new facility addresses, and apprenticeship standards. Additionally, the POC will certify monthly hours works/training at the end of each month using Enrollment Manager.</a:t>
            </a:r>
            <a:endParaRPr lang="en-US" sz="2100" dirty="0">
              <a:solidFill>
                <a:srgbClr val="4D4D4D"/>
              </a:solidFill>
              <a:latin typeface="Rockwell" panose="02060603020205020403" pitchFamily="18" charset="0"/>
            </a:endParaRPr>
          </a:p>
          <a:p>
            <a:pPr lvl="1" fontAlgn="auto">
              <a:spcBef>
                <a:spcPts val="600"/>
              </a:spcBef>
              <a:spcAft>
                <a:spcPts val="0"/>
              </a:spcAft>
              <a:defRPr/>
            </a:pPr>
            <a:endParaRPr lang="en-US" sz="1650" dirty="0">
              <a:solidFill>
                <a:srgbClr val="4D4D4D"/>
              </a:solidFill>
              <a:latin typeface="Rockwell" panose="02060603020205020403" pitchFamily="18" charset="0"/>
            </a:endParaRPr>
          </a:p>
        </p:txBody>
      </p:sp>
    </p:spTree>
    <p:extLst>
      <p:ext uri="{BB962C8B-B14F-4D97-AF65-F5344CB8AC3E}">
        <p14:creationId xmlns:p14="http://schemas.microsoft.com/office/powerpoint/2010/main" val="305392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844C3-5D1B-4D2D-A5B5-1B3D917B45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pic>
        <p:nvPicPr>
          <p:cNvPr id="6" name="Picture 5">
            <a:extLst>
              <a:ext uri="{FF2B5EF4-FFF2-40B4-BE49-F238E27FC236}">
                <a16:creationId xmlns:a16="http://schemas.microsoft.com/office/drawing/2014/main" id="{916726FF-68DE-4E54-A40C-B4E6088F4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127" y="0"/>
            <a:ext cx="5341746" cy="6858000"/>
          </a:xfrm>
          <a:prstGeom prst="rect">
            <a:avLst/>
          </a:prstGeom>
        </p:spPr>
      </p:pic>
    </p:spTree>
    <p:extLst>
      <p:ext uri="{BB962C8B-B14F-4D97-AF65-F5344CB8AC3E}">
        <p14:creationId xmlns:p14="http://schemas.microsoft.com/office/powerpoint/2010/main" val="97165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6D143B-7E4C-41E4-8A6C-90DC1E1DFD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pic>
        <p:nvPicPr>
          <p:cNvPr id="6" name="Picture 5">
            <a:extLst>
              <a:ext uri="{FF2B5EF4-FFF2-40B4-BE49-F238E27FC236}">
                <a16:creationId xmlns:a16="http://schemas.microsoft.com/office/drawing/2014/main" id="{2E0599F5-4999-4B22-A1D8-4E480D0DB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179" y="0"/>
            <a:ext cx="5313642" cy="6858000"/>
          </a:xfrm>
          <a:prstGeom prst="rect">
            <a:avLst/>
          </a:prstGeom>
        </p:spPr>
      </p:pic>
    </p:spTree>
    <p:extLst>
      <p:ext uri="{BB962C8B-B14F-4D97-AF65-F5344CB8AC3E}">
        <p14:creationId xmlns:p14="http://schemas.microsoft.com/office/powerpoint/2010/main" val="282573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9E04CB-97F7-4106-BE91-DAF7FD5E4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579" y="0"/>
            <a:ext cx="5392841" cy="6858000"/>
          </a:xfrm>
          <a:prstGeom prst="rect">
            <a:avLst/>
          </a:prstGeom>
        </p:spPr>
      </p:pic>
    </p:spTree>
    <p:extLst>
      <p:ext uri="{BB962C8B-B14F-4D97-AF65-F5344CB8AC3E}">
        <p14:creationId xmlns:p14="http://schemas.microsoft.com/office/powerpoint/2010/main" val="21331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CCC654-6A5E-41C7-85DC-754B0E47A22D}"/>
              </a:ext>
            </a:extLst>
          </p:cNvPr>
          <p:cNvSpPr txBox="1">
            <a:spLocks/>
          </p:cNvSpPr>
          <p:nvPr/>
        </p:nvSpPr>
        <p:spPr>
          <a:xfrm>
            <a:off x="838200" y="2743200"/>
            <a:ext cx="4953000" cy="330588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fontAlgn="auto">
              <a:spcBef>
                <a:spcPts val="600"/>
              </a:spcBef>
              <a:spcAft>
                <a:spcPts val="0"/>
              </a:spcAft>
              <a:defRPr/>
            </a:pPr>
            <a:r>
              <a:rPr lang="en-US" sz="2100" dirty="0">
                <a:solidFill>
                  <a:srgbClr val="4D4D4D"/>
                </a:solidFill>
                <a:latin typeface="Rockwell" panose="02060603020205020403" pitchFamily="18" charset="0"/>
              </a:rPr>
              <a:t>Program approvals/revisions</a:t>
            </a:r>
          </a:p>
          <a:p>
            <a:pPr fontAlgn="auto">
              <a:spcBef>
                <a:spcPts val="600"/>
              </a:spcBef>
              <a:spcAft>
                <a:spcPts val="0"/>
              </a:spcAft>
              <a:defRPr/>
            </a:pPr>
            <a:r>
              <a:rPr lang="en-US" sz="2100" dirty="0">
                <a:solidFill>
                  <a:srgbClr val="4D4D4D"/>
                </a:solidFill>
                <a:latin typeface="Rockwell" panose="02060603020205020403" pitchFamily="18" charset="0"/>
              </a:rPr>
              <a:t>Risk Based Surveys</a:t>
            </a:r>
          </a:p>
          <a:p>
            <a:pPr fontAlgn="auto">
              <a:spcBef>
                <a:spcPts val="600"/>
              </a:spcBef>
              <a:spcAft>
                <a:spcPts val="0"/>
              </a:spcAft>
              <a:defRPr/>
            </a:pPr>
            <a:r>
              <a:rPr lang="en-US" sz="2100" dirty="0">
                <a:solidFill>
                  <a:srgbClr val="4D4D4D"/>
                </a:solidFill>
                <a:latin typeface="Rockwell" panose="02060603020205020403" pitchFamily="18" charset="0"/>
              </a:rPr>
              <a:t>Technical Assistance</a:t>
            </a:r>
          </a:p>
          <a:p>
            <a:pPr fontAlgn="auto">
              <a:spcBef>
                <a:spcPts val="600"/>
              </a:spcBef>
              <a:spcAft>
                <a:spcPts val="0"/>
              </a:spcAft>
              <a:defRPr/>
            </a:pPr>
            <a:r>
              <a:rPr lang="en-US" sz="2100" dirty="0">
                <a:solidFill>
                  <a:srgbClr val="4D4D4D"/>
                </a:solidFill>
                <a:latin typeface="Rockwell" panose="02060603020205020403" pitchFamily="18" charset="0"/>
              </a:rPr>
              <a:t>Outreach</a:t>
            </a:r>
          </a:p>
          <a:p>
            <a:pPr lvl="1" fontAlgn="auto">
              <a:spcBef>
                <a:spcPts val="600"/>
              </a:spcBef>
              <a:spcAft>
                <a:spcPts val="0"/>
              </a:spcAft>
              <a:defRPr/>
            </a:pPr>
            <a:endParaRPr lang="en-US" sz="1400" dirty="0">
              <a:solidFill>
                <a:sysClr val="window" lastClr="FFFFFF"/>
              </a:solidFill>
              <a:latin typeface="Trebuchet MS" panose="020B0603020202020204"/>
            </a:endParaRPr>
          </a:p>
        </p:txBody>
      </p:sp>
      <p:sp>
        <p:nvSpPr>
          <p:cNvPr id="10" name="TextBox 9"/>
          <p:cNvSpPr txBox="1"/>
          <p:nvPr/>
        </p:nvSpPr>
        <p:spPr>
          <a:xfrm>
            <a:off x="3390900" y="381000"/>
            <a:ext cx="5526051" cy="1200329"/>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Roles &amp; Responsibilities:</a:t>
            </a:r>
          </a:p>
          <a:p>
            <a:pPr algn="ctr"/>
            <a:r>
              <a:rPr lang="en-US" sz="3600" b="1" dirty="0">
                <a:solidFill>
                  <a:srgbClr val="161616"/>
                </a:solidFill>
                <a:latin typeface="Univers LT Std 45 Light" panose="020B0703030502020204" pitchFamily="34" charset="0"/>
                <a:ea typeface="Verdana" panose="020B0604030504040204" pitchFamily="34" charset="0"/>
              </a:rPr>
              <a:t>State Approving Agency</a:t>
            </a:r>
          </a:p>
        </p:txBody>
      </p:sp>
      <p:pic>
        <p:nvPicPr>
          <p:cNvPr id="2" name="Picture 1">
            <a:extLst>
              <a:ext uri="{FF2B5EF4-FFF2-40B4-BE49-F238E27FC236}">
                <a16:creationId xmlns:a16="http://schemas.microsoft.com/office/drawing/2014/main" id="{76005DF5-1525-4CB2-BBE8-4A659C2A3F4B}"/>
              </a:ext>
            </a:extLst>
          </p:cNvPr>
          <p:cNvPicPr>
            <a:picLocks noChangeAspect="1"/>
          </p:cNvPicPr>
          <p:nvPr/>
        </p:nvPicPr>
        <p:blipFill>
          <a:blip r:embed="rId3"/>
          <a:stretch>
            <a:fillRect/>
          </a:stretch>
        </p:blipFill>
        <p:spPr>
          <a:xfrm>
            <a:off x="8001000" y="1676400"/>
            <a:ext cx="3530781" cy="4686541"/>
          </a:xfrm>
          <a:prstGeom prst="rect">
            <a:avLst/>
          </a:prstGeom>
        </p:spPr>
      </p:pic>
    </p:spTree>
    <p:extLst>
      <p:ext uri="{BB962C8B-B14F-4D97-AF65-F5344CB8AC3E}">
        <p14:creationId xmlns:p14="http://schemas.microsoft.com/office/powerpoint/2010/main" val="26693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6154DF-A9E2-4ED1-867D-176440D36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101" y="385337"/>
            <a:ext cx="5715798" cy="6087325"/>
          </a:xfrm>
          <a:prstGeom prst="rect">
            <a:avLst/>
          </a:prstGeom>
        </p:spPr>
      </p:pic>
    </p:spTree>
    <p:extLst>
      <p:ext uri="{BB962C8B-B14F-4D97-AF65-F5344CB8AC3E}">
        <p14:creationId xmlns:p14="http://schemas.microsoft.com/office/powerpoint/2010/main" val="37291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5B56B-F281-46AC-9780-E53F075F7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5" y="51916"/>
            <a:ext cx="12146070" cy="6754168"/>
          </a:xfrm>
          <a:prstGeom prst="rect">
            <a:avLst/>
          </a:prstGeom>
        </p:spPr>
      </p:pic>
    </p:spTree>
    <p:extLst>
      <p:ext uri="{BB962C8B-B14F-4D97-AF65-F5344CB8AC3E}">
        <p14:creationId xmlns:p14="http://schemas.microsoft.com/office/powerpoint/2010/main" val="224503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8113" y="-76200"/>
            <a:ext cx="12390930" cy="6934200"/>
          </a:xfrm>
          <a:prstGeom prst="rect">
            <a:avLst/>
          </a:prstGeom>
          <a:solidFill>
            <a:srgbClr val="2C8ECA">
              <a:alpha val="10000"/>
            </a:srgbClr>
          </a:solidFill>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14" name="Rectangle 13"/>
          <p:cNvSpPr/>
          <p:nvPr/>
        </p:nvSpPr>
        <p:spPr bwMode="auto">
          <a:xfrm>
            <a:off x="-76202" y="-9148"/>
            <a:ext cx="12725399" cy="1981200"/>
          </a:xfrm>
          <a:prstGeom prst="rect">
            <a:avLst/>
          </a:prstGeom>
          <a:gradFill>
            <a:gsLst>
              <a:gs pos="0">
                <a:schemeClr val="tx1">
                  <a:alpha val="0"/>
                </a:schemeClr>
              </a:gs>
              <a:gs pos="73000">
                <a:schemeClr val="tx1"/>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5" name="Rectangle 14"/>
          <p:cNvSpPr/>
          <p:nvPr/>
        </p:nvSpPr>
        <p:spPr bwMode="auto">
          <a:xfrm>
            <a:off x="3352800" y="-37094"/>
            <a:ext cx="5486400" cy="2183995"/>
          </a:xfrm>
          <a:prstGeom prst="rect">
            <a:avLst/>
          </a:prstGeom>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sp>
        <p:nvSpPr>
          <p:cNvPr id="9" name="TextBox 8">
            <a:extLst>
              <a:ext uri="{FF2B5EF4-FFF2-40B4-BE49-F238E27FC236}">
                <a16:creationId xmlns:a16="http://schemas.microsoft.com/office/drawing/2014/main" id="{B3F7B119-C3F9-42F1-B7B0-5943EF74AF51}"/>
              </a:ext>
            </a:extLst>
          </p:cNvPr>
          <p:cNvSpPr txBox="1"/>
          <p:nvPr/>
        </p:nvSpPr>
        <p:spPr>
          <a:xfrm>
            <a:off x="3523473" y="520235"/>
            <a:ext cx="5526051" cy="646331"/>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Resources</a:t>
            </a:r>
          </a:p>
        </p:txBody>
      </p:sp>
      <p:sp>
        <p:nvSpPr>
          <p:cNvPr id="10" name="Content Placeholder 2">
            <a:extLst>
              <a:ext uri="{FF2B5EF4-FFF2-40B4-BE49-F238E27FC236}">
                <a16:creationId xmlns:a16="http://schemas.microsoft.com/office/drawing/2014/main" id="{D70EAD1D-23D8-42F5-9BB3-CD65787620AF}"/>
              </a:ext>
            </a:extLst>
          </p:cNvPr>
          <p:cNvSpPr txBox="1">
            <a:spLocks/>
          </p:cNvSpPr>
          <p:nvPr/>
        </p:nvSpPr>
        <p:spPr>
          <a:xfrm>
            <a:off x="-9218" y="2391087"/>
            <a:ext cx="6281672" cy="32701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342900" lvl="1" indent="0" fontAlgn="auto">
              <a:spcBef>
                <a:spcPts val="600"/>
              </a:spcBef>
              <a:spcAft>
                <a:spcPts val="0"/>
              </a:spcAft>
              <a:buNone/>
            </a:pPr>
            <a:r>
              <a:rPr lang="en-US" sz="2800" b="1" dirty="0">
                <a:solidFill>
                  <a:srgbClr val="4D4D4D"/>
                </a:solidFill>
                <a:latin typeface="Rockwell" panose="02060603020205020403" pitchFamily="18" charset="0"/>
              </a:rPr>
              <a:t>SAA</a:t>
            </a:r>
          </a:p>
          <a:p>
            <a:pPr lvl="1" fontAlgn="auto">
              <a:spcBef>
                <a:spcPts val="600"/>
              </a:spcBef>
              <a:spcAft>
                <a:spcPts val="0"/>
              </a:spcAft>
            </a:pPr>
            <a:r>
              <a:rPr lang="en-US" sz="2100" dirty="0">
                <a:solidFill>
                  <a:schemeClr val="bg1"/>
                </a:solidFill>
                <a:latin typeface="Rockwell" panose="02060603020205020403" pitchFamily="18" charset="0"/>
                <a:hlinkClick r:id="rId4">
                  <a:extLst>
                    <a:ext uri="{A12FA001-AC4F-418D-AE19-62706E023703}">
                      <ahyp:hlinkClr xmlns:ahyp="http://schemas.microsoft.com/office/drawing/2018/hyperlinkcolor" val="tx"/>
                    </a:ext>
                  </a:extLst>
                </a:hlinkClick>
              </a:rPr>
              <a:t>dvs.ohio.gov/jobs-and-education/state-approving-agency </a:t>
            </a:r>
            <a:r>
              <a:rPr lang="en-US" sz="2100" dirty="0">
                <a:solidFill>
                  <a:schemeClr val="bg1"/>
                </a:solidFill>
                <a:latin typeface="Rockwell" panose="02060603020205020403" pitchFamily="18" charset="0"/>
                <a:hlinkClick r:id="rId5">
                  <a:extLst>
                    <a:ext uri="{A12FA001-AC4F-418D-AE19-62706E023703}">
                      <ahyp:hlinkClr xmlns:ahyp="http://schemas.microsoft.com/office/drawing/2018/hyperlinkcolor" val="tx"/>
                    </a:ext>
                  </a:extLst>
                </a:hlinkClick>
              </a:rPr>
              <a:t>–</a:t>
            </a:r>
            <a:r>
              <a:rPr lang="en-US" sz="2100" dirty="0">
                <a:solidFill>
                  <a:schemeClr val="bg1"/>
                </a:solidFill>
                <a:latin typeface="Rockwell" panose="02060603020205020403" pitchFamily="18" charset="0"/>
                <a:hlinkClick r:id="rId4">
                  <a:extLst>
                    <a:ext uri="{A12FA001-AC4F-418D-AE19-62706E023703}">
                      <ahyp:hlinkClr xmlns:ahyp="http://schemas.microsoft.com/office/drawing/2018/hyperlinkcolor" val="tx"/>
                    </a:ext>
                  </a:extLst>
                </a:hlinkClick>
              </a:rPr>
              <a:t> </a:t>
            </a:r>
            <a:endParaRPr lang="en-US" sz="800" dirty="0">
              <a:solidFill>
                <a:schemeClr val="bg1"/>
              </a:solidFill>
              <a:latin typeface="Rockwell" panose="02060603020205020403" pitchFamily="18" charset="0"/>
              <a:hlinkClick r:id="rId5">
                <a:extLst>
                  <a:ext uri="{A12FA001-AC4F-418D-AE19-62706E023703}">
                    <ahyp:hlinkClr xmlns:ahyp="http://schemas.microsoft.com/office/drawing/2018/hyperlinkcolor" val="tx"/>
                  </a:ext>
                </a:extLst>
              </a:hlinkClick>
            </a:endParaRPr>
          </a:p>
          <a:p>
            <a:pPr lvl="1" fontAlgn="auto">
              <a:spcBef>
                <a:spcPts val="600"/>
              </a:spcBef>
              <a:spcAft>
                <a:spcPts val="0"/>
              </a:spcAft>
            </a:pPr>
            <a:r>
              <a:rPr lang="en-US" sz="2100" dirty="0">
                <a:solidFill>
                  <a:schemeClr val="bg1"/>
                </a:solidFill>
                <a:latin typeface="Rockwell" panose="02060603020205020403" pitchFamily="18" charset="0"/>
                <a:hlinkClick r:id="rId5">
                  <a:extLst>
                    <a:ext uri="{A12FA001-AC4F-418D-AE19-62706E023703}">
                      <ahyp:hlinkClr xmlns:ahyp="http://schemas.microsoft.com/office/drawing/2018/hyperlinkcolor" val="tx"/>
                    </a:ext>
                  </a:extLst>
                </a:hlinkClick>
              </a:rPr>
              <a:t>dvs.ohio.gov/jobs-and-education/state-approving-agency/register-for-updates-</a:t>
            </a:r>
            <a:r>
              <a:rPr lang="en-US" sz="2100" dirty="0" err="1">
                <a:solidFill>
                  <a:schemeClr val="bg1"/>
                </a:solidFill>
                <a:latin typeface="Rockwell" panose="02060603020205020403" pitchFamily="18" charset="0"/>
                <a:hlinkClick r:id="rId5">
                  <a:extLst>
                    <a:ext uri="{A12FA001-AC4F-418D-AE19-62706E023703}">
                      <ahyp:hlinkClr xmlns:ahyp="http://schemas.microsoft.com/office/drawing/2018/hyperlinkcolor" val="tx"/>
                    </a:ext>
                  </a:extLst>
                </a:hlinkClick>
              </a:rPr>
              <a:t>saa</a:t>
            </a:r>
            <a:r>
              <a:rPr lang="en-US" sz="2100" dirty="0">
                <a:solidFill>
                  <a:schemeClr val="bg1"/>
                </a:solidFill>
                <a:latin typeface="Rockwell" panose="02060603020205020403" pitchFamily="18" charset="0"/>
                <a:hlinkClick r:id="rId5">
                  <a:extLst>
                    <a:ext uri="{A12FA001-AC4F-418D-AE19-62706E023703}">
                      <ahyp:hlinkClr xmlns:ahyp="http://schemas.microsoft.com/office/drawing/2018/hyperlinkcolor" val="tx"/>
                    </a:ext>
                  </a:extLst>
                </a:hlinkClick>
              </a:rPr>
              <a:t> – </a:t>
            </a:r>
            <a:endParaRPr lang="en-US" sz="2100" dirty="0">
              <a:solidFill>
                <a:schemeClr val="bg1"/>
              </a:solidFill>
              <a:latin typeface="Rockwell" panose="02060603020205020403" pitchFamily="18" charset="0"/>
            </a:endParaRPr>
          </a:p>
          <a:p>
            <a:pPr marL="342900" lvl="1" indent="0" fontAlgn="auto">
              <a:spcBef>
                <a:spcPts val="600"/>
              </a:spcBef>
              <a:spcAft>
                <a:spcPts val="0"/>
              </a:spcAft>
              <a:buNone/>
            </a:pPr>
            <a:r>
              <a:rPr lang="en-US" sz="2100" dirty="0">
                <a:solidFill>
                  <a:schemeClr val="bg1"/>
                </a:solidFill>
                <a:latin typeface="Rockwell" panose="02060603020205020403" pitchFamily="18" charset="0"/>
              </a:rPr>
              <a:t> </a:t>
            </a:r>
          </a:p>
          <a:p>
            <a:pPr marL="342900" lvl="1" indent="0" fontAlgn="auto">
              <a:spcBef>
                <a:spcPts val="600"/>
              </a:spcBef>
              <a:spcAft>
                <a:spcPts val="0"/>
              </a:spcAft>
              <a:buNone/>
            </a:pPr>
            <a:r>
              <a:rPr lang="en-US" sz="2550" b="1" dirty="0">
                <a:solidFill>
                  <a:srgbClr val="4D4D4D"/>
                </a:solidFill>
                <a:latin typeface="Rockwell" panose="02060603020205020403" pitchFamily="18" charset="0"/>
              </a:rPr>
              <a:t>Association of Veterans Education Certifying Officials (AVECO)</a:t>
            </a:r>
          </a:p>
          <a:p>
            <a:pPr marL="685800" lvl="2" indent="0" fontAlgn="auto">
              <a:spcBef>
                <a:spcPts val="600"/>
              </a:spcBef>
              <a:spcAft>
                <a:spcPts val="0"/>
              </a:spcAft>
              <a:buNone/>
            </a:pPr>
            <a:endParaRPr lang="en-US" sz="2100" dirty="0">
              <a:solidFill>
                <a:schemeClr val="bg1"/>
              </a:solidFill>
              <a:latin typeface="Rockwell" panose="02060603020205020403" pitchFamily="18" charset="0"/>
            </a:endParaRPr>
          </a:p>
          <a:p>
            <a:pPr lvl="2" fontAlgn="auto">
              <a:spcBef>
                <a:spcPts val="600"/>
              </a:spcBef>
              <a:spcAft>
                <a:spcPts val="0"/>
              </a:spcAft>
            </a:pPr>
            <a:endParaRPr lang="en-US" sz="2000" dirty="0">
              <a:solidFill>
                <a:schemeClr val="bg2"/>
              </a:solidFill>
            </a:endParaRPr>
          </a:p>
        </p:txBody>
      </p:sp>
      <p:sp>
        <p:nvSpPr>
          <p:cNvPr id="13" name="Rectangle 12">
            <a:extLst>
              <a:ext uri="{FF2B5EF4-FFF2-40B4-BE49-F238E27FC236}">
                <a16:creationId xmlns:a16="http://schemas.microsoft.com/office/drawing/2014/main" id="{E8E9DE06-A47D-4C2B-B31B-479383F67F1B}"/>
              </a:ext>
            </a:extLst>
          </p:cNvPr>
          <p:cNvSpPr/>
          <p:nvPr/>
        </p:nvSpPr>
        <p:spPr>
          <a:xfrm>
            <a:off x="6096000" y="2421272"/>
            <a:ext cx="6096000" cy="3631763"/>
          </a:xfrm>
          <a:prstGeom prst="rect">
            <a:avLst/>
          </a:prstGeom>
        </p:spPr>
        <p:txBody>
          <a:bodyPr>
            <a:spAutoFit/>
          </a:bodyPr>
          <a:lstStyle/>
          <a:p>
            <a:pPr lvl="1" fontAlgn="auto">
              <a:spcBef>
                <a:spcPts val="600"/>
              </a:spcBef>
              <a:spcAft>
                <a:spcPts val="0"/>
              </a:spcAft>
            </a:pPr>
            <a:r>
              <a:rPr lang="en-US" sz="2800" b="1" dirty="0">
                <a:solidFill>
                  <a:schemeClr val="bg2"/>
                </a:solidFill>
                <a:latin typeface="Rockwell" panose="02060603020205020403" pitchFamily="18" charset="0"/>
              </a:rPr>
              <a:t>VA</a:t>
            </a:r>
          </a:p>
          <a:p>
            <a:pPr marL="800100" lvl="1" indent="-342900" fontAlgn="auto">
              <a:spcBef>
                <a:spcPts val="600"/>
              </a:spcBef>
              <a:spcAft>
                <a:spcPts val="0"/>
              </a:spcAft>
              <a:buFont typeface="Arial" panose="020B0604020202020204" pitchFamily="34" charset="0"/>
              <a:buChar char="•"/>
            </a:pPr>
            <a:r>
              <a:rPr lang="en-US" sz="2100" dirty="0">
                <a:solidFill>
                  <a:schemeClr val="bg1"/>
                </a:solidFill>
                <a:latin typeface="Rockwell" panose="02060603020205020403" pitchFamily="18" charset="0"/>
              </a:rPr>
              <a:t>Benefits.va.gov/</a:t>
            </a:r>
            <a:r>
              <a:rPr lang="en-US" sz="2100" dirty="0" err="1">
                <a:solidFill>
                  <a:schemeClr val="bg1"/>
                </a:solidFill>
                <a:latin typeface="Rockwell" panose="02060603020205020403" pitchFamily="18" charset="0"/>
              </a:rPr>
              <a:t>gibill</a:t>
            </a:r>
            <a:endParaRPr lang="en-US" sz="2100" dirty="0">
              <a:solidFill>
                <a:schemeClr val="bg1"/>
              </a:solidFill>
              <a:latin typeface="Rockwell" panose="02060603020205020403" pitchFamily="18" charset="0"/>
            </a:endParaRPr>
          </a:p>
          <a:p>
            <a:pPr marL="800100" lvl="1" indent="-342900" fontAlgn="auto">
              <a:spcBef>
                <a:spcPts val="600"/>
              </a:spcBef>
              <a:spcAft>
                <a:spcPts val="0"/>
              </a:spcAft>
              <a:buFont typeface="Arial" panose="020B0604020202020204" pitchFamily="34" charset="0"/>
              <a:buChar char="•"/>
            </a:pPr>
            <a:r>
              <a:rPr lang="en-US" sz="2100" dirty="0">
                <a:solidFill>
                  <a:schemeClr val="bg1"/>
                </a:solidFill>
                <a:latin typeface="Rockwell" panose="02060603020205020403" pitchFamily="18" charset="0"/>
              </a:rPr>
              <a:t>GI Bill Hotline for students: 888-442-4551</a:t>
            </a:r>
          </a:p>
          <a:p>
            <a:pPr marL="800100" lvl="1" indent="-342900" fontAlgn="auto">
              <a:spcBef>
                <a:spcPts val="600"/>
              </a:spcBef>
              <a:spcAft>
                <a:spcPts val="0"/>
              </a:spcAft>
              <a:buFont typeface="Arial" panose="020B0604020202020204" pitchFamily="34" charset="0"/>
              <a:buChar char="•"/>
            </a:pPr>
            <a:r>
              <a:rPr lang="en-US" sz="2100" dirty="0">
                <a:solidFill>
                  <a:schemeClr val="bg1"/>
                </a:solidFill>
                <a:latin typeface="Rockwell" panose="02060603020205020403" pitchFamily="18" charset="0"/>
              </a:rPr>
              <a:t>SCO Hotline: 855-225-1159</a:t>
            </a:r>
          </a:p>
          <a:p>
            <a:pPr marL="800100" lvl="1" indent="-342900" fontAlgn="auto">
              <a:spcBef>
                <a:spcPts val="600"/>
              </a:spcBef>
              <a:spcAft>
                <a:spcPts val="0"/>
              </a:spcAft>
              <a:buFont typeface="Arial" panose="020B0604020202020204" pitchFamily="34" charset="0"/>
              <a:buChar char="•"/>
            </a:pPr>
            <a:r>
              <a:rPr lang="en-US" sz="2100" dirty="0">
                <a:solidFill>
                  <a:schemeClr val="bg1"/>
                </a:solidFill>
                <a:latin typeface="Rockwell" panose="02060603020205020403" pitchFamily="18" charset="0"/>
              </a:rPr>
              <a:t>School Certifying Official Handbook</a:t>
            </a:r>
          </a:p>
          <a:p>
            <a:pPr marL="800100" lvl="1" indent="-342900" fontAlgn="auto">
              <a:spcBef>
                <a:spcPts val="600"/>
              </a:spcBef>
              <a:spcAft>
                <a:spcPts val="0"/>
              </a:spcAft>
              <a:buFont typeface="Arial" panose="020B0604020202020204" pitchFamily="34" charset="0"/>
              <a:buChar char="•"/>
            </a:pPr>
            <a:r>
              <a:rPr lang="en-US" sz="2100" dirty="0">
                <a:solidFill>
                  <a:schemeClr val="bg1"/>
                </a:solidFill>
                <a:latin typeface="Rockwell" panose="02060603020205020403" pitchFamily="18" charset="0"/>
              </a:rPr>
              <a:t>Ohio ELR: </a:t>
            </a:r>
            <a:r>
              <a:rPr lang="en-US" sz="2100"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oh.elr.vbastl@va.gov</a:t>
            </a:r>
            <a:endParaRPr lang="en-US" sz="2100" dirty="0">
              <a:solidFill>
                <a:schemeClr val="bg1"/>
              </a:solidFill>
              <a:latin typeface="Rockwell" panose="02060603020205020403" pitchFamily="18" charset="0"/>
            </a:endParaRPr>
          </a:p>
          <a:p>
            <a:pPr marL="800100" lvl="1" indent="-342900" fontAlgn="auto">
              <a:spcBef>
                <a:spcPts val="600"/>
              </a:spcBef>
              <a:spcAft>
                <a:spcPts val="0"/>
              </a:spcAft>
              <a:buFont typeface="Arial" panose="020B0604020202020204" pitchFamily="34" charset="0"/>
              <a:buChar char="•"/>
            </a:pPr>
            <a:r>
              <a:rPr lang="en-US" sz="2100" dirty="0">
                <a:solidFill>
                  <a:schemeClr val="bg1"/>
                </a:solidFill>
                <a:latin typeface="Rockwell" panose="02060603020205020403" pitchFamily="18" charset="0"/>
                <a:hlinkClick r:id="rId7">
                  <a:extLst>
                    <a:ext uri="{A12FA001-AC4F-418D-AE19-62706E023703}">
                      <ahyp:hlinkClr xmlns:ahyp="http://schemas.microsoft.com/office/drawing/2018/hyperlinkcolor" val="tx"/>
                    </a:ext>
                  </a:extLst>
                </a:hlinkClick>
              </a:rPr>
              <a:t>public.govdelivery.com/accounts/USVAVBA/subscriber/</a:t>
            </a:r>
            <a:r>
              <a:rPr lang="en-US" sz="2100" dirty="0" err="1">
                <a:solidFill>
                  <a:schemeClr val="bg1"/>
                </a:solidFill>
                <a:latin typeface="Rockwell" panose="02060603020205020403" pitchFamily="18" charset="0"/>
                <a:hlinkClick r:id="rId7">
                  <a:extLst>
                    <a:ext uri="{A12FA001-AC4F-418D-AE19-62706E023703}">
                      <ahyp:hlinkClr xmlns:ahyp="http://schemas.microsoft.com/office/drawing/2018/hyperlinkcolor" val="tx"/>
                    </a:ext>
                  </a:extLst>
                </a:hlinkClick>
              </a:rPr>
              <a:t>new?preferences</a:t>
            </a:r>
            <a:r>
              <a:rPr lang="en-US" sz="2100" dirty="0">
                <a:solidFill>
                  <a:schemeClr val="bg1"/>
                </a:solidFill>
                <a:latin typeface="Rockwell" panose="02060603020205020403" pitchFamily="18" charset="0"/>
                <a:hlinkClick r:id="rId7">
                  <a:extLst>
                    <a:ext uri="{A12FA001-AC4F-418D-AE19-62706E023703}">
                      <ahyp:hlinkClr xmlns:ahyp="http://schemas.microsoft.com/office/drawing/2018/hyperlinkcolor" val="tx"/>
                    </a:ext>
                  </a:extLst>
                </a:hlinkClick>
              </a:rPr>
              <a:t>=true - </a:t>
            </a:r>
            <a:endParaRPr lang="en-US" sz="2100" dirty="0">
              <a:solidFill>
                <a:schemeClr val="bg1"/>
              </a:solidFill>
              <a:latin typeface="Rockwell" panose="02060603020205020403" pitchFamily="18" charset="0"/>
            </a:endParaRPr>
          </a:p>
          <a:p>
            <a:pPr lvl="2" fontAlgn="auto">
              <a:spcBef>
                <a:spcPts val="600"/>
              </a:spcBef>
              <a:spcAft>
                <a:spcPts val="0"/>
              </a:spcAft>
            </a:pPr>
            <a:endParaRPr lang="en-US" sz="2000" dirty="0">
              <a:solidFill>
                <a:schemeClr val="bg1"/>
              </a:solidFill>
            </a:endParaRPr>
          </a:p>
        </p:txBody>
      </p:sp>
      <p:cxnSp>
        <p:nvCxnSpPr>
          <p:cNvPr id="4" name="Straight Connector 3">
            <a:extLst>
              <a:ext uri="{FF2B5EF4-FFF2-40B4-BE49-F238E27FC236}">
                <a16:creationId xmlns:a16="http://schemas.microsoft.com/office/drawing/2014/main" id="{ED3B7D2A-A454-4BE3-A63F-193331ED8C8C}"/>
              </a:ext>
            </a:extLst>
          </p:cNvPr>
          <p:cNvCxnSpPr/>
          <p:nvPr/>
        </p:nvCxnSpPr>
        <p:spPr bwMode="auto">
          <a:xfrm>
            <a:off x="6286498" y="2183995"/>
            <a:ext cx="0" cy="387390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7648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12390930" cy="6934200"/>
          </a:xfrm>
          <a:prstGeom prst="rect">
            <a:avLst/>
          </a:prstGeom>
          <a:solidFill>
            <a:srgbClr val="2C8ECA">
              <a:alpha val="10000"/>
            </a:srgbClr>
          </a:solidFill>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14" name="Rectangle 13"/>
          <p:cNvSpPr/>
          <p:nvPr/>
        </p:nvSpPr>
        <p:spPr bwMode="auto">
          <a:xfrm>
            <a:off x="-76200" y="0"/>
            <a:ext cx="12725399" cy="1981200"/>
          </a:xfrm>
          <a:prstGeom prst="rect">
            <a:avLst/>
          </a:prstGeom>
          <a:gradFill>
            <a:gsLst>
              <a:gs pos="0">
                <a:schemeClr val="tx1">
                  <a:alpha val="0"/>
                </a:schemeClr>
              </a:gs>
              <a:gs pos="73000">
                <a:schemeClr val="tx1"/>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5" name="Rectangle 14"/>
          <p:cNvSpPr/>
          <p:nvPr/>
        </p:nvSpPr>
        <p:spPr bwMode="auto">
          <a:xfrm>
            <a:off x="3352800" y="-37094"/>
            <a:ext cx="5486400" cy="5675894"/>
          </a:xfrm>
          <a:prstGeom prst="rect">
            <a:avLst/>
          </a:prstGeom>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12" name="Subtitle 2"/>
          <p:cNvSpPr txBox="1">
            <a:spLocks/>
          </p:cNvSpPr>
          <p:nvPr/>
        </p:nvSpPr>
        <p:spPr>
          <a:xfrm>
            <a:off x="1482969" y="3336426"/>
            <a:ext cx="9226062" cy="230237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900"/>
              </a:spcBef>
              <a:buClr>
                <a:schemeClr val="accent1">
                  <a:lumMod val="75000"/>
                </a:schemeClr>
              </a:buClr>
              <a:buSzPct val="85000"/>
              <a:buFont typeface="Wingdings" pitchFamily="2" charset="2"/>
              <a:buNone/>
              <a:defRPr sz="1650" kern="1200">
                <a:solidFill>
                  <a:schemeClr val="tx1"/>
                </a:solidFill>
                <a:latin typeface="+mn-lt"/>
                <a:ea typeface="+mn-ea"/>
                <a:cs typeface="+mn-cs"/>
              </a:defRPr>
            </a:lvl1pPr>
            <a:lvl2pPr marL="3429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650" kern="1200">
                <a:solidFill>
                  <a:schemeClr val="tx1"/>
                </a:solidFill>
                <a:latin typeface="+mn-lt"/>
                <a:ea typeface="+mn-ea"/>
                <a:cs typeface="+mn-cs"/>
              </a:defRPr>
            </a:lvl2pPr>
            <a:lvl3pPr marL="6858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650" kern="1200">
                <a:solidFill>
                  <a:schemeClr val="tx1"/>
                </a:solidFill>
                <a:latin typeface="+mn-lt"/>
                <a:ea typeface="+mn-ea"/>
                <a:cs typeface="+mn-cs"/>
              </a:defRPr>
            </a:lvl3pPr>
            <a:lvl4pPr marL="10287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5pPr>
            <a:lvl6pPr marL="17145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6pPr>
            <a:lvl7pPr marL="20574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7pPr>
            <a:lvl8pPr marL="24003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8pPr>
            <a:lvl9pPr marL="27432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9pPr>
          </a:lstStyle>
          <a:p>
            <a:pPr algn="ctr" fontAlgn="auto">
              <a:spcAft>
                <a:spcPts val="0"/>
              </a:spcAft>
              <a:buClr>
                <a:srgbClr val="D34817">
                  <a:lumMod val="75000"/>
                </a:srgbClr>
              </a:buClr>
              <a:defRPr/>
            </a:pPr>
            <a:r>
              <a:rPr lang="en-US" sz="2800" dirty="0">
                <a:solidFill>
                  <a:srgbClr val="4D4D4D"/>
                </a:solidFill>
                <a:latin typeface="Rockwell" panose="02060603020205020403"/>
              </a:rPr>
              <a:t>Ohio State Approving Agency</a:t>
            </a:r>
          </a:p>
          <a:p>
            <a:pPr algn="ctr" fontAlgn="auto">
              <a:spcAft>
                <a:spcPts val="0"/>
              </a:spcAft>
              <a:buClr>
                <a:srgbClr val="D34817">
                  <a:lumMod val="75000"/>
                </a:srgbClr>
              </a:buClr>
              <a:defRPr/>
            </a:pPr>
            <a:endParaRPr lang="en-US" sz="1800" dirty="0">
              <a:solidFill>
                <a:srgbClr val="4D4D4D"/>
              </a:solidFill>
              <a:latin typeface="Rockwell" panose="02060603020205020403"/>
            </a:endParaRPr>
          </a:p>
          <a:p>
            <a:pPr algn="ctr" fontAlgn="auto">
              <a:spcAft>
                <a:spcPts val="0"/>
              </a:spcAft>
              <a:buClr>
                <a:srgbClr val="D34817">
                  <a:lumMod val="75000"/>
                </a:srgbClr>
              </a:buClr>
              <a:defRPr/>
            </a:pPr>
            <a:r>
              <a:rPr lang="en-US" sz="2250" dirty="0">
                <a:solidFill>
                  <a:srgbClr val="4D4D4D"/>
                </a:solidFill>
                <a:latin typeface="Rockwell" panose="02060603020205020403"/>
              </a:rPr>
              <a:t>OhioSAA@dvs.ohio.gov</a:t>
            </a:r>
          </a:p>
        </p:txBody>
      </p:sp>
      <p:sp>
        <p:nvSpPr>
          <p:cNvPr id="3" name="Oval 2"/>
          <p:cNvSpPr/>
          <p:nvPr/>
        </p:nvSpPr>
        <p:spPr bwMode="auto">
          <a:xfrm>
            <a:off x="4457300" y="-10077"/>
            <a:ext cx="3276600" cy="3276600"/>
          </a:xfrm>
          <a:prstGeom prst="ellipse">
            <a:avLst/>
          </a:prstGeom>
          <a:solidFill>
            <a:srgbClr val="73A5CC"/>
          </a:solidFill>
          <a:ln w="9525" cap="flat" cmpd="sng" algn="ctr">
            <a:solidFill>
              <a:schemeClr val="tx1"/>
            </a:solidFill>
            <a:prstDash val="solid"/>
            <a:round/>
            <a:headEnd type="none" w="med" len="med"/>
            <a:tailEnd type="none" w="med" len="med"/>
          </a:ln>
          <a:effectLst>
            <a:softEdge rad="3429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12"/>
          <p:cNvSpPr/>
          <p:nvPr/>
        </p:nvSpPr>
        <p:spPr>
          <a:xfrm>
            <a:off x="5023117" y="548341"/>
            <a:ext cx="2148840" cy="2148840"/>
          </a:xfrm>
          <a:prstGeom prst="ellipse">
            <a:avLst/>
          </a:prstGeom>
          <a:gradFill flip="none" rotWithShape="1">
            <a:gsLst>
              <a:gs pos="0">
                <a:srgbClr val="871A1D">
                  <a:shade val="30000"/>
                  <a:satMod val="115000"/>
                </a:srgbClr>
              </a:gs>
              <a:gs pos="50000">
                <a:srgbClr val="871A1D">
                  <a:shade val="67500"/>
                  <a:satMod val="115000"/>
                </a:srgbClr>
              </a:gs>
              <a:gs pos="100000">
                <a:srgbClr val="871A1D">
                  <a:shade val="100000"/>
                  <a:satMod val="115000"/>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465" y="517584"/>
            <a:ext cx="2191035" cy="2190792"/>
          </a:xfrm>
          <a:prstGeom prst="rect">
            <a:avLst/>
          </a:prstGeom>
        </p:spPr>
      </p:pic>
    </p:spTree>
    <p:extLst>
      <p:ext uri="{BB962C8B-B14F-4D97-AF65-F5344CB8AC3E}">
        <p14:creationId xmlns:p14="http://schemas.microsoft.com/office/powerpoint/2010/main" val="136147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1CCC654-6A5E-41C7-85DC-754B0E47A22D}"/>
              </a:ext>
            </a:extLst>
          </p:cNvPr>
          <p:cNvSpPr txBox="1">
            <a:spLocks/>
          </p:cNvSpPr>
          <p:nvPr/>
        </p:nvSpPr>
        <p:spPr>
          <a:xfrm>
            <a:off x="858916" y="2133600"/>
            <a:ext cx="4953000" cy="330588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fontAlgn="auto">
              <a:spcBef>
                <a:spcPts val="600"/>
              </a:spcBef>
              <a:spcAft>
                <a:spcPts val="0"/>
              </a:spcAft>
              <a:defRPr/>
            </a:pPr>
            <a:endParaRPr lang="en-US" sz="2100" dirty="0">
              <a:solidFill>
                <a:srgbClr val="4D4D4D"/>
              </a:solidFill>
              <a:latin typeface="Rockwell" panose="02060603020205020403" pitchFamily="18" charset="0"/>
            </a:endParaRPr>
          </a:p>
          <a:p>
            <a:pPr marL="0" indent="0" fontAlgn="auto">
              <a:spcBef>
                <a:spcPts val="600"/>
              </a:spcBef>
              <a:spcAft>
                <a:spcPts val="0"/>
              </a:spcAft>
              <a:buNone/>
              <a:defRPr/>
            </a:pPr>
            <a:endParaRPr lang="en-US" sz="1000" dirty="0">
              <a:solidFill>
                <a:srgbClr val="4D4D4D"/>
              </a:solidFill>
              <a:latin typeface="Rockwell" panose="02060603020205020403" pitchFamily="18" charset="0"/>
            </a:endParaRPr>
          </a:p>
          <a:p>
            <a:pPr fontAlgn="auto">
              <a:spcBef>
                <a:spcPts val="600"/>
              </a:spcBef>
              <a:spcAft>
                <a:spcPts val="0"/>
              </a:spcAft>
              <a:defRPr/>
            </a:pPr>
            <a:r>
              <a:rPr lang="en-US" sz="2100" dirty="0">
                <a:solidFill>
                  <a:srgbClr val="4D4D4D"/>
                </a:solidFill>
                <a:latin typeface="Rockwell" panose="02060603020205020403" pitchFamily="18" charset="0"/>
              </a:rPr>
              <a:t>Liaison between SCO’s and VA</a:t>
            </a:r>
          </a:p>
          <a:p>
            <a:pPr fontAlgn="auto">
              <a:spcBef>
                <a:spcPts val="600"/>
              </a:spcBef>
              <a:spcAft>
                <a:spcPts val="0"/>
              </a:spcAft>
              <a:defRPr/>
            </a:pPr>
            <a:r>
              <a:rPr lang="en-US" sz="2100" dirty="0">
                <a:solidFill>
                  <a:srgbClr val="4D4D4D"/>
                </a:solidFill>
                <a:latin typeface="Rockwell" panose="02060603020205020403" pitchFamily="18" charset="0"/>
              </a:rPr>
              <a:t>Assists with certifying and Enrollment Manager</a:t>
            </a:r>
          </a:p>
          <a:p>
            <a:pPr fontAlgn="auto">
              <a:spcBef>
                <a:spcPts val="600"/>
              </a:spcBef>
              <a:spcAft>
                <a:spcPts val="0"/>
              </a:spcAft>
              <a:defRPr/>
            </a:pPr>
            <a:r>
              <a:rPr lang="en-US" sz="2100" dirty="0">
                <a:solidFill>
                  <a:srgbClr val="4D4D4D"/>
                </a:solidFill>
                <a:latin typeface="Rockwell" panose="02060603020205020403" pitchFamily="18" charset="0"/>
              </a:rPr>
              <a:t>Processes approvals from SAA</a:t>
            </a:r>
          </a:p>
          <a:p>
            <a:pPr lvl="1" fontAlgn="auto">
              <a:spcBef>
                <a:spcPts val="600"/>
              </a:spcBef>
              <a:spcAft>
                <a:spcPts val="0"/>
              </a:spcAft>
              <a:defRPr/>
            </a:pPr>
            <a:endParaRPr lang="en-US" sz="2100" dirty="0">
              <a:solidFill>
                <a:sysClr val="window" lastClr="FFFFFF"/>
              </a:solidFill>
              <a:latin typeface="Trebuchet MS" panose="020B0603020202020204"/>
            </a:endParaRPr>
          </a:p>
          <a:p>
            <a:pPr lvl="1" fontAlgn="auto">
              <a:spcBef>
                <a:spcPts val="600"/>
              </a:spcBef>
              <a:spcAft>
                <a:spcPts val="0"/>
              </a:spcAft>
              <a:defRPr/>
            </a:pPr>
            <a:endParaRPr lang="en-US" sz="1400" dirty="0">
              <a:solidFill>
                <a:sysClr val="window" lastClr="FFFFFF"/>
              </a:solidFill>
              <a:latin typeface="Trebuchet MS" panose="020B0603020202020204"/>
            </a:endParaRPr>
          </a:p>
        </p:txBody>
      </p:sp>
      <p:sp>
        <p:nvSpPr>
          <p:cNvPr id="5" name="TextBox 4"/>
          <p:cNvSpPr txBox="1"/>
          <p:nvPr/>
        </p:nvSpPr>
        <p:spPr>
          <a:xfrm>
            <a:off x="3350952" y="228600"/>
            <a:ext cx="5526051" cy="1754326"/>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Roles &amp; Responsibilities:</a:t>
            </a:r>
          </a:p>
          <a:p>
            <a:pPr algn="ctr"/>
            <a:r>
              <a:rPr lang="en-US" sz="3600" b="1" dirty="0">
                <a:solidFill>
                  <a:srgbClr val="161616"/>
                </a:solidFill>
                <a:latin typeface="Univers LT Std 45 Light" panose="020B0703030502020204" pitchFamily="34" charset="0"/>
                <a:ea typeface="Verdana" panose="020B0604030504040204" pitchFamily="34" charset="0"/>
              </a:rPr>
              <a:t>Education Liaison Representative</a:t>
            </a:r>
          </a:p>
        </p:txBody>
      </p:sp>
      <p:pic>
        <p:nvPicPr>
          <p:cNvPr id="1026" name="event_banner_small_img" descr="3fe61b17e24be211">
            <a:extLst>
              <a:ext uri="{FF2B5EF4-FFF2-40B4-BE49-F238E27FC236}">
                <a16:creationId xmlns:a16="http://schemas.microsoft.com/office/drawing/2014/main" id="{D70BAF0D-C9AE-4F8E-941F-82B960F72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14600"/>
            <a:ext cx="533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20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CCC654-6A5E-41C7-85DC-754B0E47A22D}"/>
              </a:ext>
            </a:extLst>
          </p:cNvPr>
          <p:cNvSpPr txBox="1">
            <a:spLocks/>
          </p:cNvSpPr>
          <p:nvPr/>
        </p:nvSpPr>
        <p:spPr>
          <a:xfrm>
            <a:off x="1066800" y="2015915"/>
            <a:ext cx="6324600" cy="37338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endParaRPr lang="en-US" sz="2400" b="1" dirty="0">
              <a:solidFill>
                <a:srgbClr val="4D4D4D"/>
              </a:solidFill>
              <a:latin typeface="Rockwell" panose="02060603020205020403" pitchFamily="18" charset="0"/>
            </a:endParaRPr>
          </a:p>
          <a:p>
            <a:pPr marL="0" indent="0" fontAlgn="auto">
              <a:spcBef>
                <a:spcPts val="600"/>
              </a:spcBef>
              <a:spcAft>
                <a:spcPts val="0"/>
              </a:spcAft>
              <a:buNone/>
              <a:defRPr/>
            </a:pPr>
            <a:endParaRPr lang="en-US" sz="2100" dirty="0">
              <a:solidFill>
                <a:srgbClr val="4D4D4D"/>
              </a:solidFill>
              <a:latin typeface="Rockwell" panose="02060603020205020403" pitchFamily="18" charset="0"/>
            </a:endParaRPr>
          </a:p>
          <a:p>
            <a:pPr fontAlgn="auto">
              <a:spcBef>
                <a:spcPts val="600"/>
              </a:spcBef>
              <a:spcAft>
                <a:spcPts val="0"/>
              </a:spcAft>
              <a:defRPr/>
            </a:pPr>
            <a:r>
              <a:rPr lang="en-US" sz="2100" dirty="0">
                <a:solidFill>
                  <a:srgbClr val="4D4D4D"/>
                </a:solidFill>
                <a:latin typeface="Rockwell" panose="02060603020205020403" pitchFamily="18" charset="0"/>
              </a:rPr>
              <a:t>Submit enrollment status in Enrollment Manager or paper VA 22-1999b &amp; VA 22-6553d-1</a:t>
            </a:r>
            <a:endParaRPr lang="en-US" sz="700" dirty="0">
              <a:solidFill>
                <a:srgbClr val="4D4D4D"/>
              </a:solidFill>
              <a:latin typeface="Rockwell" panose="02060603020205020403" pitchFamily="18" charset="0"/>
            </a:endParaRPr>
          </a:p>
          <a:p>
            <a:pPr fontAlgn="auto">
              <a:spcBef>
                <a:spcPts val="600"/>
              </a:spcBef>
              <a:spcAft>
                <a:spcPts val="0"/>
              </a:spcAft>
              <a:defRPr/>
            </a:pPr>
            <a:r>
              <a:rPr lang="en-US" sz="2100" dirty="0">
                <a:solidFill>
                  <a:srgbClr val="4D4D4D"/>
                </a:solidFill>
                <a:latin typeface="Rockwell" panose="02060603020205020403" pitchFamily="18" charset="0"/>
              </a:rPr>
              <a:t>Remain knowledgeable of VA rules and benefits</a:t>
            </a:r>
          </a:p>
          <a:p>
            <a:pPr fontAlgn="auto">
              <a:spcBef>
                <a:spcPts val="600"/>
              </a:spcBef>
              <a:spcAft>
                <a:spcPts val="0"/>
              </a:spcAft>
              <a:defRPr/>
            </a:pPr>
            <a:r>
              <a:rPr lang="en-US" sz="2100" dirty="0">
                <a:solidFill>
                  <a:srgbClr val="4D4D4D"/>
                </a:solidFill>
                <a:latin typeface="Rockwell" panose="02060603020205020403" pitchFamily="18" charset="0"/>
              </a:rPr>
              <a:t>Maintain records of VA students</a:t>
            </a:r>
          </a:p>
          <a:p>
            <a:pPr fontAlgn="auto">
              <a:spcBef>
                <a:spcPts val="600"/>
              </a:spcBef>
              <a:spcAft>
                <a:spcPts val="0"/>
              </a:spcAft>
              <a:defRPr/>
            </a:pPr>
            <a:r>
              <a:rPr lang="en-US" sz="2100" dirty="0">
                <a:solidFill>
                  <a:srgbClr val="4D4D4D"/>
                </a:solidFill>
                <a:latin typeface="Rockwell" panose="02060603020205020403" pitchFamily="18" charset="0"/>
              </a:rPr>
              <a:t>Submit required paperwork to SAA approval</a:t>
            </a:r>
          </a:p>
          <a:p>
            <a:pPr lvl="1" fontAlgn="auto">
              <a:spcBef>
                <a:spcPts val="600"/>
              </a:spcBef>
              <a:spcAft>
                <a:spcPts val="0"/>
              </a:spcAft>
              <a:defRPr/>
            </a:pPr>
            <a:endParaRPr lang="en-US" sz="2100" dirty="0">
              <a:solidFill>
                <a:sysClr val="window" lastClr="FFFFFF"/>
              </a:solidFill>
              <a:latin typeface="Trebuchet MS" panose="020B0603020202020204"/>
            </a:endParaRPr>
          </a:p>
          <a:p>
            <a:pPr lvl="1" fontAlgn="auto">
              <a:spcBef>
                <a:spcPts val="600"/>
              </a:spcBef>
              <a:spcAft>
                <a:spcPts val="0"/>
              </a:spcAft>
              <a:defRPr/>
            </a:pPr>
            <a:endParaRPr lang="en-US" sz="1400" dirty="0">
              <a:solidFill>
                <a:sysClr val="window" lastClr="FFFFFF"/>
              </a:solidFill>
              <a:latin typeface="Trebuchet MS" panose="020B0603020202020204"/>
            </a:endParaRPr>
          </a:p>
        </p:txBody>
      </p:sp>
      <p:sp>
        <p:nvSpPr>
          <p:cNvPr id="12" name="Rectangle 11"/>
          <p:cNvSpPr/>
          <p:nvPr/>
        </p:nvSpPr>
        <p:spPr bwMode="auto">
          <a:xfrm>
            <a:off x="3352800" y="-37094"/>
            <a:ext cx="5486400" cy="2183995"/>
          </a:xfrm>
          <a:prstGeom prst="rect">
            <a:avLst/>
          </a:prstGeom>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7" name="TextBox 6"/>
          <p:cNvSpPr txBox="1"/>
          <p:nvPr/>
        </p:nvSpPr>
        <p:spPr>
          <a:xfrm>
            <a:off x="3339921" y="569889"/>
            <a:ext cx="5526051" cy="1200329"/>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Roles &amp; Responsibilities:</a:t>
            </a:r>
          </a:p>
          <a:p>
            <a:pPr algn="ctr"/>
            <a:r>
              <a:rPr lang="en-US" sz="3600" b="1" dirty="0">
                <a:solidFill>
                  <a:srgbClr val="161616"/>
                </a:solidFill>
                <a:latin typeface="Univers LT Std 45 Light" panose="020B0703030502020204" pitchFamily="34" charset="0"/>
                <a:ea typeface="Verdana" panose="020B0604030504040204" pitchFamily="34" charset="0"/>
              </a:rPr>
              <a:t>School Certifying Official </a:t>
            </a:r>
          </a:p>
        </p:txBody>
      </p:sp>
      <p:pic>
        <p:nvPicPr>
          <p:cNvPr id="5" name="Picture 4">
            <a:extLst>
              <a:ext uri="{FF2B5EF4-FFF2-40B4-BE49-F238E27FC236}">
                <a16:creationId xmlns:a16="http://schemas.microsoft.com/office/drawing/2014/main" id="{4A6C4B4B-EBA9-4CDF-86F9-7C8FCDB76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1938947"/>
            <a:ext cx="4034299" cy="4038600"/>
          </a:xfrm>
          <a:prstGeom prst="rect">
            <a:avLst/>
          </a:prstGeom>
        </p:spPr>
      </p:pic>
    </p:spTree>
    <p:extLst>
      <p:ext uri="{BB962C8B-B14F-4D97-AF65-F5344CB8AC3E}">
        <p14:creationId xmlns:p14="http://schemas.microsoft.com/office/powerpoint/2010/main" val="313613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352800" y="-37094"/>
            <a:ext cx="5486400" cy="2183995"/>
          </a:xfrm>
          <a:prstGeom prst="rect">
            <a:avLst/>
          </a:prstGeom>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12" name="TextBox 11">
            <a:extLst>
              <a:ext uri="{FF2B5EF4-FFF2-40B4-BE49-F238E27FC236}">
                <a16:creationId xmlns:a16="http://schemas.microsoft.com/office/drawing/2014/main" id="{D2B7BBAC-CB6D-4F52-99C8-9A6B898330DA}"/>
              </a:ext>
            </a:extLst>
          </p:cNvPr>
          <p:cNvSpPr txBox="1"/>
          <p:nvPr/>
        </p:nvSpPr>
        <p:spPr>
          <a:xfrm>
            <a:off x="3442283" y="304809"/>
            <a:ext cx="5526051" cy="1200329"/>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Program Approval &amp; Revision Process</a:t>
            </a:r>
          </a:p>
        </p:txBody>
      </p:sp>
      <p:graphicFrame>
        <p:nvGraphicFramePr>
          <p:cNvPr id="2" name="Diagram 1">
            <a:extLst>
              <a:ext uri="{FF2B5EF4-FFF2-40B4-BE49-F238E27FC236}">
                <a16:creationId xmlns:a16="http://schemas.microsoft.com/office/drawing/2014/main" id="{27824814-36C7-4ADF-B2FC-2A7F695308EF}"/>
              </a:ext>
            </a:extLst>
          </p:cNvPr>
          <p:cNvGraphicFramePr/>
          <p:nvPr>
            <p:extLst>
              <p:ext uri="{D42A27DB-BD31-4B8C-83A1-F6EECF244321}">
                <p14:modId xmlns:p14="http://schemas.microsoft.com/office/powerpoint/2010/main" val="2151405810"/>
              </p:ext>
            </p:extLst>
          </p:nvPr>
        </p:nvGraphicFramePr>
        <p:xfrm>
          <a:off x="1016000" y="1078094"/>
          <a:ext cx="10160000" cy="552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65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6200" y="0"/>
            <a:ext cx="12725399" cy="1981200"/>
          </a:xfrm>
          <a:prstGeom prst="rect">
            <a:avLst/>
          </a:prstGeom>
          <a:gradFill>
            <a:gsLst>
              <a:gs pos="0">
                <a:schemeClr val="tx1">
                  <a:alpha val="0"/>
                </a:schemeClr>
              </a:gs>
              <a:gs pos="73000">
                <a:schemeClr val="tx1"/>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5" name="Rectangle 14"/>
          <p:cNvSpPr/>
          <p:nvPr/>
        </p:nvSpPr>
        <p:spPr bwMode="auto">
          <a:xfrm>
            <a:off x="3352800" y="-37094"/>
            <a:ext cx="5486400" cy="2183995"/>
          </a:xfrm>
          <a:prstGeom prst="rect">
            <a:avLst/>
          </a:prstGeom>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13" name="Content Placeholder 2">
            <a:extLst>
              <a:ext uri="{FF2B5EF4-FFF2-40B4-BE49-F238E27FC236}">
                <a16:creationId xmlns:a16="http://schemas.microsoft.com/office/drawing/2014/main" id="{71CCC654-6A5E-41C7-85DC-754B0E47A22D}"/>
              </a:ext>
            </a:extLst>
          </p:cNvPr>
          <p:cNvSpPr txBox="1">
            <a:spLocks/>
          </p:cNvSpPr>
          <p:nvPr/>
        </p:nvSpPr>
        <p:spPr>
          <a:xfrm>
            <a:off x="1295400" y="2445031"/>
            <a:ext cx="5486400" cy="29718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r>
              <a:rPr lang="en-US" sz="2800" b="1" dirty="0">
                <a:solidFill>
                  <a:srgbClr val="4D4D4D"/>
                </a:solidFill>
                <a:latin typeface="Rockwell" panose="02060603020205020403" pitchFamily="18" charset="0"/>
              </a:rPr>
              <a:t>Types of approvals/revisions:</a:t>
            </a:r>
            <a:r>
              <a:rPr lang="en-US" sz="2000" b="1" u="sng" dirty="0">
                <a:solidFill>
                  <a:srgbClr val="4D4D4D"/>
                </a:solidFill>
                <a:latin typeface="Rockwell" panose="02060603020205020403" pitchFamily="18" charset="0"/>
              </a:rPr>
              <a:t> </a:t>
            </a:r>
          </a:p>
          <a:p>
            <a:pPr marL="0" indent="0" fontAlgn="auto">
              <a:spcBef>
                <a:spcPts val="600"/>
              </a:spcBef>
              <a:spcAft>
                <a:spcPts val="0"/>
              </a:spcAft>
              <a:buNone/>
              <a:defRPr/>
            </a:pPr>
            <a:endParaRPr lang="en-US" sz="1050" dirty="0">
              <a:solidFill>
                <a:srgbClr val="4D4D4D"/>
              </a:solidFill>
              <a:latin typeface="Rockwell" panose="02060603020205020403" pitchFamily="18" charset="0"/>
            </a:endParaRPr>
          </a:p>
          <a:p>
            <a:pPr fontAlgn="auto">
              <a:spcBef>
                <a:spcPts val="600"/>
              </a:spcBef>
              <a:spcAft>
                <a:spcPts val="0"/>
              </a:spcAft>
              <a:defRPr/>
            </a:pPr>
            <a:r>
              <a:rPr lang="en-US" sz="2100" dirty="0">
                <a:solidFill>
                  <a:srgbClr val="4D4D4D"/>
                </a:solidFill>
                <a:latin typeface="Rockwell" panose="02060603020205020403" pitchFamily="18" charset="0"/>
              </a:rPr>
              <a:t>Initial approval</a:t>
            </a:r>
          </a:p>
          <a:p>
            <a:pPr fontAlgn="auto">
              <a:spcBef>
                <a:spcPts val="600"/>
              </a:spcBef>
              <a:spcAft>
                <a:spcPts val="0"/>
              </a:spcAft>
              <a:defRPr/>
            </a:pPr>
            <a:r>
              <a:rPr lang="en-US" sz="2100" dirty="0">
                <a:solidFill>
                  <a:srgbClr val="4D4D4D"/>
                </a:solidFill>
                <a:latin typeface="Rockwell" panose="02060603020205020403" pitchFamily="18" charset="0"/>
              </a:rPr>
              <a:t>Wage scale update</a:t>
            </a:r>
          </a:p>
          <a:p>
            <a:pPr fontAlgn="auto">
              <a:spcBef>
                <a:spcPts val="600"/>
              </a:spcBef>
              <a:spcAft>
                <a:spcPts val="0"/>
              </a:spcAft>
              <a:defRPr/>
            </a:pPr>
            <a:r>
              <a:rPr lang="en-US" sz="2100" dirty="0">
                <a:solidFill>
                  <a:srgbClr val="4D4D4D"/>
                </a:solidFill>
                <a:latin typeface="Rockwell" panose="02060603020205020403" pitchFamily="18" charset="0"/>
              </a:rPr>
              <a:t>Apprenticeship standards update</a:t>
            </a:r>
          </a:p>
          <a:p>
            <a:pPr fontAlgn="auto">
              <a:spcBef>
                <a:spcPts val="600"/>
              </a:spcBef>
              <a:spcAft>
                <a:spcPts val="0"/>
              </a:spcAft>
              <a:defRPr/>
            </a:pPr>
            <a:r>
              <a:rPr lang="en-US" sz="2100" dirty="0">
                <a:solidFill>
                  <a:srgbClr val="4D4D4D"/>
                </a:solidFill>
                <a:latin typeface="Rockwell" panose="02060603020205020403" pitchFamily="18" charset="0"/>
              </a:rPr>
              <a:t>Training hours update</a:t>
            </a:r>
          </a:p>
          <a:p>
            <a:pPr fontAlgn="auto">
              <a:spcBef>
                <a:spcPts val="600"/>
              </a:spcBef>
              <a:spcAft>
                <a:spcPts val="0"/>
              </a:spcAft>
              <a:defRPr/>
            </a:pPr>
            <a:endParaRPr lang="en-US" sz="2100" dirty="0">
              <a:solidFill>
                <a:srgbClr val="4D4D4D"/>
              </a:solidFill>
              <a:latin typeface="Rockwell" panose="02060603020205020403" pitchFamily="18"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sp>
        <p:nvSpPr>
          <p:cNvPr id="8" name="TextBox 7"/>
          <p:cNvSpPr txBox="1"/>
          <p:nvPr/>
        </p:nvSpPr>
        <p:spPr>
          <a:xfrm>
            <a:off x="3352800" y="356132"/>
            <a:ext cx="5526051" cy="1754326"/>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Program Approval &amp; Revision Process</a:t>
            </a:r>
          </a:p>
          <a:p>
            <a:pPr algn="ctr"/>
            <a:endParaRPr lang="en-US" sz="3600" b="1" dirty="0">
              <a:solidFill>
                <a:srgbClr val="161616"/>
              </a:solidFill>
              <a:latin typeface="Univers LT Std 45 Light" panose="020B0703030502020204" pitchFamily="34" charset="0"/>
              <a:ea typeface="Verdana" panose="020B0604030504040204" pitchFamily="34" charset="0"/>
            </a:endParaRPr>
          </a:p>
        </p:txBody>
      </p:sp>
      <p:pic>
        <p:nvPicPr>
          <p:cNvPr id="3074" name="Picture 2" descr="Image result for Free Clip Art Governing Documents">
            <a:extLst>
              <a:ext uri="{FF2B5EF4-FFF2-40B4-BE49-F238E27FC236}">
                <a16:creationId xmlns:a16="http://schemas.microsoft.com/office/drawing/2014/main" id="{66FEBD02-2AE1-48E8-A1F4-835674131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811980" y="2445031"/>
            <a:ext cx="3086100" cy="310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1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943600" y="115306"/>
            <a:ext cx="228600" cy="2031595"/>
          </a:xfrm>
          <a:prstGeom prst="rect">
            <a:avLst/>
          </a:prstGeom>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8" name="TextBox 7"/>
          <p:cNvSpPr txBox="1"/>
          <p:nvPr/>
        </p:nvSpPr>
        <p:spPr>
          <a:xfrm>
            <a:off x="3332974" y="-23059"/>
            <a:ext cx="5526051" cy="2308324"/>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38 CFR 21.4261</a:t>
            </a:r>
          </a:p>
          <a:p>
            <a:pPr algn="ctr"/>
            <a:r>
              <a:rPr lang="en-US" sz="3600" b="1" dirty="0">
                <a:solidFill>
                  <a:srgbClr val="161616"/>
                </a:solidFill>
                <a:latin typeface="Univers LT Std 45 Light" panose="020B0703030502020204" pitchFamily="34" charset="0"/>
                <a:ea typeface="Verdana" panose="020B0604030504040204" pitchFamily="34" charset="0"/>
              </a:rPr>
              <a:t>Apprenticeship Courses</a:t>
            </a:r>
          </a:p>
          <a:p>
            <a:pPr algn="ctr"/>
            <a:r>
              <a:rPr lang="en-US" sz="3600" b="1" dirty="0">
                <a:solidFill>
                  <a:srgbClr val="161616"/>
                </a:solidFill>
                <a:latin typeface="Univers LT Std 45 Light" panose="020B0703030502020204" pitchFamily="34" charset="0"/>
                <a:ea typeface="Verdana" panose="020B0604030504040204" pitchFamily="34" charset="0"/>
              </a:rPr>
              <a:t>Approval Criteria &amp; Documents</a:t>
            </a:r>
          </a:p>
        </p:txBody>
      </p:sp>
      <p:sp>
        <p:nvSpPr>
          <p:cNvPr id="5" name="Content Placeholder 2">
            <a:extLst>
              <a:ext uri="{FF2B5EF4-FFF2-40B4-BE49-F238E27FC236}">
                <a16:creationId xmlns:a16="http://schemas.microsoft.com/office/drawing/2014/main" id="{E05366EF-C5B6-4B46-94BC-697A0E4147B1}"/>
              </a:ext>
            </a:extLst>
          </p:cNvPr>
          <p:cNvSpPr txBox="1">
            <a:spLocks/>
          </p:cNvSpPr>
          <p:nvPr/>
        </p:nvSpPr>
        <p:spPr>
          <a:xfrm>
            <a:off x="1050263" y="2146901"/>
            <a:ext cx="11141737" cy="400707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r>
              <a:rPr lang="en-US" b="1" dirty="0">
                <a:solidFill>
                  <a:srgbClr val="4D4D4D"/>
                </a:solidFill>
                <a:latin typeface="Rockwell" panose="02060603020205020403" pitchFamily="18" charset="0"/>
              </a:rPr>
              <a:t>As an apprenticeship, the employer must have registered apprenticeship standards. If the employer is sponsored by another company or union, the sponsored employer would be the organization seeking approval. Below are the required documents to seek approval:</a:t>
            </a:r>
          </a:p>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fontAlgn="auto">
              <a:spcBef>
                <a:spcPts val="600"/>
              </a:spcBef>
              <a:spcAft>
                <a:spcPts val="0"/>
              </a:spcAft>
              <a:defRPr/>
            </a:pPr>
            <a:r>
              <a:rPr lang="en-US" sz="2100" dirty="0">
                <a:solidFill>
                  <a:srgbClr val="4D4D4D"/>
                </a:solidFill>
                <a:latin typeface="Rockwell" panose="02060603020205020403" pitchFamily="18" charset="0"/>
              </a:rPr>
              <a:t>Registered apprenticeship standards</a:t>
            </a:r>
          </a:p>
          <a:p>
            <a:pPr fontAlgn="auto">
              <a:spcBef>
                <a:spcPts val="600"/>
              </a:spcBef>
              <a:spcAft>
                <a:spcPts val="0"/>
              </a:spcAft>
              <a:defRPr/>
            </a:pPr>
            <a:r>
              <a:rPr lang="en-US" sz="2100" dirty="0">
                <a:solidFill>
                  <a:srgbClr val="4D4D4D"/>
                </a:solidFill>
                <a:latin typeface="Rockwell" panose="02060603020205020403" pitchFamily="18" charset="0"/>
              </a:rPr>
              <a:t>Wage Scale</a:t>
            </a:r>
          </a:p>
          <a:p>
            <a:pPr fontAlgn="auto">
              <a:spcBef>
                <a:spcPts val="600"/>
              </a:spcBef>
              <a:spcAft>
                <a:spcPts val="0"/>
              </a:spcAft>
              <a:defRPr/>
            </a:pPr>
            <a:r>
              <a:rPr lang="en-US" sz="2100" dirty="0">
                <a:solidFill>
                  <a:srgbClr val="4D4D4D"/>
                </a:solidFill>
                <a:latin typeface="Rockwell" panose="02060603020205020403" pitchFamily="18" charset="0"/>
              </a:rPr>
              <a:t>VA Form 22-8794 designating a Certifying Official</a:t>
            </a:r>
          </a:p>
          <a:p>
            <a:pPr fontAlgn="auto">
              <a:spcBef>
                <a:spcPts val="600"/>
              </a:spcBef>
              <a:spcAft>
                <a:spcPts val="0"/>
              </a:spcAft>
              <a:defRPr/>
            </a:pPr>
            <a:r>
              <a:rPr lang="en-US" sz="2100" dirty="0">
                <a:solidFill>
                  <a:srgbClr val="4D4D4D"/>
                </a:solidFill>
                <a:latin typeface="Rockwell" panose="02060603020205020403" pitchFamily="18" charset="0"/>
              </a:rPr>
              <a:t>VA Form 22-8865, Employer’s application to provide job training</a:t>
            </a:r>
          </a:p>
          <a:p>
            <a:pPr fontAlgn="auto">
              <a:spcBef>
                <a:spcPts val="600"/>
              </a:spcBef>
              <a:spcAft>
                <a:spcPts val="0"/>
              </a:spcAft>
              <a:defRPr/>
            </a:pPr>
            <a:r>
              <a:rPr lang="en-US" sz="2100" dirty="0">
                <a:solidFill>
                  <a:srgbClr val="4D4D4D"/>
                </a:solidFill>
                <a:latin typeface="Rockwell" panose="02060603020205020403" pitchFamily="18" charset="0"/>
              </a:rPr>
              <a:t>VA Form 22-8864, Training agreement for apprenticeship</a:t>
            </a:r>
          </a:p>
          <a:p>
            <a:pPr fontAlgn="auto">
              <a:spcBef>
                <a:spcPts val="600"/>
              </a:spcBef>
              <a:spcAft>
                <a:spcPts val="0"/>
              </a:spcAft>
              <a:defRPr/>
            </a:pPr>
            <a:r>
              <a:rPr lang="en-US" sz="2100" dirty="0">
                <a:solidFill>
                  <a:srgbClr val="4D4D4D"/>
                </a:solidFill>
                <a:latin typeface="Rockwell" panose="02060603020205020403" pitchFamily="18" charset="0"/>
              </a:rPr>
              <a:t>SAA 1A, Apprenticeship application</a:t>
            </a:r>
          </a:p>
          <a:p>
            <a:pPr lvl="1" fontAlgn="auto">
              <a:spcBef>
                <a:spcPts val="600"/>
              </a:spcBef>
              <a:spcAft>
                <a:spcPts val="0"/>
              </a:spcAft>
              <a:defRPr/>
            </a:pPr>
            <a:endParaRPr lang="en-US" sz="1650" dirty="0">
              <a:solidFill>
                <a:srgbClr val="4D4D4D"/>
              </a:solidFill>
              <a:latin typeface="Rockwell" panose="02060603020205020403" pitchFamily="18" charset="0"/>
            </a:endParaRPr>
          </a:p>
        </p:txBody>
      </p:sp>
      <p:pic>
        <p:nvPicPr>
          <p:cNvPr id="6" name="Picture 5">
            <a:extLst>
              <a:ext uri="{FF2B5EF4-FFF2-40B4-BE49-F238E27FC236}">
                <a16:creationId xmlns:a16="http://schemas.microsoft.com/office/drawing/2014/main" id="{BF9D736E-347E-48FC-955D-C2AC4C58F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2600"/>
            <a:ext cx="1143128" cy="1143000"/>
          </a:xfrm>
          <a:prstGeom prst="rect">
            <a:avLst/>
          </a:prstGeom>
        </p:spPr>
      </p:pic>
    </p:spTree>
    <p:extLst>
      <p:ext uri="{BB962C8B-B14F-4D97-AF65-F5344CB8AC3E}">
        <p14:creationId xmlns:p14="http://schemas.microsoft.com/office/powerpoint/2010/main" val="409996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4F0A66-31FB-4D6B-90A0-3EF4416F5EC8}"/>
              </a:ext>
            </a:extLst>
          </p:cNvPr>
          <p:cNvSpPr txBox="1"/>
          <p:nvPr/>
        </p:nvSpPr>
        <p:spPr>
          <a:xfrm>
            <a:off x="3332974" y="0"/>
            <a:ext cx="5526051" cy="2308324"/>
          </a:xfrm>
          <a:prstGeom prst="rect">
            <a:avLst/>
          </a:prstGeom>
          <a:noFill/>
        </p:spPr>
        <p:txBody>
          <a:bodyPr wrap="square" rtlCol="0">
            <a:spAutoFit/>
          </a:bodyPr>
          <a:lstStyle/>
          <a:p>
            <a:pPr algn="ctr"/>
            <a:r>
              <a:rPr lang="en-US" sz="3600" b="1" dirty="0">
                <a:solidFill>
                  <a:srgbClr val="161616"/>
                </a:solidFill>
                <a:latin typeface="Univers LT Std 45 Light" panose="020B0703030502020204" pitchFamily="34" charset="0"/>
                <a:ea typeface="Verdana" panose="020B0604030504040204" pitchFamily="34" charset="0"/>
              </a:rPr>
              <a:t>38 CFR 21.4262</a:t>
            </a:r>
          </a:p>
          <a:p>
            <a:pPr algn="ctr"/>
            <a:r>
              <a:rPr lang="en-US" sz="3600" b="1" dirty="0">
                <a:solidFill>
                  <a:srgbClr val="161616"/>
                </a:solidFill>
                <a:latin typeface="Univers LT Std 45 Light" panose="020B0703030502020204" pitchFamily="34" charset="0"/>
                <a:ea typeface="Verdana" panose="020B0604030504040204" pitchFamily="34" charset="0"/>
              </a:rPr>
              <a:t>On-The-Job Training</a:t>
            </a:r>
          </a:p>
          <a:p>
            <a:pPr algn="ctr"/>
            <a:r>
              <a:rPr lang="en-US" sz="3600" b="1" dirty="0">
                <a:solidFill>
                  <a:srgbClr val="161616"/>
                </a:solidFill>
                <a:latin typeface="Univers LT Std 45 Light" panose="020B0703030502020204" pitchFamily="34" charset="0"/>
                <a:ea typeface="Verdana" panose="020B0604030504040204" pitchFamily="34" charset="0"/>
              </a:rPr>
              <a:t>Approval Criteria &amp; Documents</a:t>
            </a:r>
          </a:p>
        </p:txBody>
      </p:sp>
      <p:sp>
        <p:nvSpPr>
          <p:cNvPr id="3" name="Content Placeholder 2">
            <a:extLst>
              <a:ext uri="{FF2B5EF4-FFF2-40B4-BE49-F238E27FC236}">
                <a16:creationId xmlns:a16="http://schemas.microsoft.com/office/drawing/2014/main" id="{E05339D8-9DDD-4D74-8BBB-2F8F5835A7AA}"/>
              </a:ext>
            </a:extLst>
          </p:cNvPr>
          <p:cNvSpPr txBox="1">
            <a:spLocks/>
          </p:cNvSpPr>
          <p:nvPr/>
        </p:nvSpPr>
        <p:spPr>
          <a:xfrm>
            <a:off x="1050263" y="2146901"/>
            <a:ext cx="11141737" cy="400707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r>
              <a:rPr lang="en-US" b="1" dirty="0">
                <a:solidFill>
                  <a:srgbClr val="4D4D4D"/>
                </a:solidFill>
                <a:latin typeface="Rockwell" panose="02060603020205020403" pitchFamily="18" charset="0"/>
              </a:rPr>
              <a:t>OJT approvals must have a training length no less than 6 months and no more than 2 years.</a:t>
            </a:r>
          </a:p>
          <a:p>
            <a:pPr marL="0" indent="0" fontAlgn="auto">
              <a:spcBef>
                <a:spcPts val="600"/>
              </a:spcBef>
              <a:spcAft>
                <a:spcPts val="0"/>
              </a:spcAft>
              <a:buNone/>
              <a:defRPr/>
            </a:pPr>
            <a:r>
              <a:rPr lang="en-US" b="1" dirty="0">
                <a:solidFill>
                  <a:srgbClr val="4D4D4D"/>
                </a:solidFill>
                <a:latin typeface="Rockwell" panose="02060603020205020403" pitchFamily="18" charset="0"/>
              </a:rPr>
              <a:t>The starting wage must be at least 50% of the wage of a fully trained employee and should increase in regular periodic increments until the last month of training at which the salary much be at least 85% of the wage for a fully trained employee</a:t>
            </a:r>
          </a:p>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fontAlgn="auto">
              <a:spcBef>
                <a:spcPts val="600"/>
              </a:spcBef>
              <a:spcAft>
                <a:spcPts val="0"/>
              </a:spcAft>
              <a:defRPr/>
            </a:pPr>
            <a:r>
              <a:rPr lang="en-US" sz="2100" dirty="0">
                <a:solidFill>
                  <a:srgbClr val="4D4D4D"/>
                </a:solidFill>
                <a:latin typeface="Rockwell" panose="02060603020205020403" pitchFamily="18" charset="0"/>
              </a:rPr>
              <a:t>Training schedule &amp; required hours</a:t>
            </a:r>
          </a:p>
          <a:p>
            <a:pPr fontAlgn="auto">
              <a:spcBef>
                <a:spcPts val="600"/>
              </a:spcBef>
              <a:spcAft>
                <a:spcPts val="0"/>
              </a:spcAft>
              <a:defRPr/>
            </a:pPr>
            <a:r>
              <a:rPr lang="en-US" sz="2100" dirty="0">
                <a:solidFill>
                  <a:srgbClr val="4D4D4D"/>
                </a:solidFill>
                <a:latin typeface="Rockwell" panose="02060603020205020403" pitchFamily="18" charset="0"/>
              </a:rPr>
              <a:t>Wage scale</a:t>
            </a:r>
          </a:p>
          <a:p>
            <a:pPr fontAlgn="auto">
              <a:spcBef>
                <a:spcPts val="600"/>
              </a:spcBef>
              <a:spcAft>
                <a:spcPts val="0"/>
              </a:spcAft>
              <a:defRPr/>
            </a:pPr>
            <a:r>
              <a:rPr lang="en-US" sz="2100" dirty="0">
                <a:solidFill>
                  <a:srgbClr val="4D4D4D"/>
                </a:solidFill>
                <a:latin typeface="Rockwell" panose="02060603020205020403" pitchFamily="18" charset="0"/>
              </a:rPr>
              <a:t>VA Form 22-8794 designating a Certifying Official</a:t>
            </a:r>
          </a:p>
          <a:p>
            <a:pPr fontAlgn="auto">
              <a:spcBef>
                <a:spcPts val="600"/>
              </a:spcBef>
              <a:spcAft>
                <a:spcPts val="0"/>
              </a:spcAft>
              <a:defRPr/>
            </a:pPr>
            <a:r>
              <a:rPr lang="en-US" sz="2100" dirty="0">
                <a:solidFill>
                  <a:srgbClr val="4D4D4D"/>
                </a:solidFill>
                <a:latin typeface="Rockwell" panose="02060603020205020403" pitchFamily="18" charset="0"/>
              </a:rPr>
              <a:t>VA Form 22-8865, Employer’s application to provide job training</a:t>
            </a:r>
          </a:p>
          <a:p>
            <a:pPr fontAlgn="auto">
              <a:spcBef>
                <a:spcPts val="600"/>
              </a:spcBef>
              <a:spcAft>
                <a:spcPts val="0"/>
              </a:spcAft>
              <a:defRPr/>
            </a:pPr>
            <a:r>
              <a:rPr lang="en-US" sz="2100" dirty="0">
                <a:solidFill>
                  <a:srgbClr val="4D4D4D"/>
                </a:solidFill>
                <a:latin typeface="Rockwell" panose="02060603020205020403" pitchFamily="18" charset="0"/>
              </a:rPr>
              <a:t>VA Form 22-8864, Training agreement for apprenticeship</a:t>
            </a:r>
          </a:p>
          <a:p>
            <a:pPr fontAlgn="auto">
              <a:spcBef>
                <a:spcPts val="600"/>
              </a:spcBef>
              <a:spcAft>
                <a:spcPts val="0"/>
              </a:spcAft>
              <a:defRPr/>
            </a:pPr>
            <a:r>
              <a:rPr lang="en-US" sz="2100" dirty="0">
                <a:solidFill>
                  <a:srgbClr val="4D4D4D"/>
                </a:solidFill>
                <a:latin typeface="Rockwell" panose="02060603020205020403" pitchFamily="18" charset="0"/>
              </a:rPr>
              <a:t>SAA 1, OJT application</a:t>
            </a:r>
          </a:p>
          <a:p>
            <a:pPr lvl="1" fontAlgn="auto">
              <a:spcBef>
                <a:spcPts val="600"/>
              </a:spcBef>
              <a:spcAft>
                <a:spcPts val="0"/>
              </a:spcAft>
              <a:defRPr/>
            </a:pPr>
            <a:endParaRPr lang="en-US" sz="1650" dirty="0">
              <a:solidFill>
                <a:srgbClr val="4D4D4D"/>
              </a:solidFill>
              <a:latin typeface="Rockwell" panose="02060603020205020403" pitchFamily="18" charset="0"/>
            </a:endParaRPr>
          </a:p>
        </p:txBody>
      </p:sp>
    </p:spTree>
    <p:extLst>
      <p:ext uri="{BB962C8B-B14F-4D97-AF65-F5344CB8AC3E}">
        <p14:creationId xmlns:p14="http://schemas.microsoft.com/office/powerpoint/2010/main" val="302978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12390930" cy="6934200"/>
          </a:xfrm>
          <a:prstGeom prst="rect">
            <a:avLst/>
          </a:prstGeom>
          <a:solidFill>
            <a:srgbClr val="2C8ECA">
              <a:alpha val="10000"/>
            </a:srgbClr>
          </a:solidFill>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sp>
        <p:nvSpPr>
          <p:cNvPr id="14" name="Rectangle 13"/>
          <p:cNvSpPr/>
          <p:nvPr/>
        </p:nvSpPr>
        <p:spPr bwMode="auto">
          <a:xfrm>
            <a:off x="-76200" y="0"/>
            <a:ext cx="12725399" cy="1981200"/>
          </a:xfrm>
          <a:prstGeom prst="rect">
            <a:avLst/>
          </a:prstGeom>
          <a:gradFill>
            <a:gsLst>
              <a:gs pos="0">
                <a:schemeClr val="tx1">
                  <a:alpha val="0"/>
                </a:schemeClr>
              </a:gs>
              <a:gs pos="73000">
                <a:schemeClr val="tx1"/>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5" name="Rectangle 14"/>
          <p:cNvSpPr/>
          <p:nvPr/>
        </p:nvSpPr>
        <p:spPr bwMode="auto">
          <a:xfrm>
            <a:off x="3352800" y="-37094"/>
            <a:ext cx="5486400" cy="2183995"/>
          </a:xfrm>
          <a:prstGeom prst="rect">
            <a:avLst/>
          </a:prstGeom>
          <a:ln>
            <a:noFill/>
            <a:headEnd type="none" w="med" len="med"/>
            <a:tailEnd type="none" w="med" len="med"/>
          </a:ln>
          <a:effectLst>
            <a:glow>
              <a:srgbClr val="8CC8F3">
                <a:alpha val="0"/>
              </a:srgbClr>
            </a:glo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36" y="5486400"/>
            <a:ext cx="1143128" cy="1143000"/>
          </a:xfrm>
          <a:prstGeom prst="rect">
            <a:avLst/>
          </a:prstGeom>
        </p:spPr>
      </p:pic>
      <p:pic>
        <p:nvPicPr>
          <p:cNvPr id="4" name="Picture 3">
            <a:extLst>
              <a:ext uri="{FF2B5EF4-FFF2-40B4-BE49-F238E27FC236}">
                <a16:creationId xmlns:a16="http://schemas.microsoft.com/office/drawing/2014/main" id="{DC1911C5-D995-47B0-B99A-FC31155AF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747" y="0"/>
            <a:ext cx="5484505" cy="6858000"/>
          </a:xfrm>
          <a:prstGeom prst="rect">
            <a:avLst/>
          </a:prstGeom>
        </p:spPr>
      </p:pic>
      <p:sp>
        <p:nvSpPr>
          <p:cNvPr id="9" name="Content Placeholder 2">
            <a:extLst>
              <a:ext uri="{FF2B5EF4-FFF2-40B4-BE49-F238E27FC236}">
                <a16:creationId xmlns:a16="http://schemas.microsoft.com/office/drawing/2014/main" id="{76078CB2-9DFD-4431-A2F9-0375AFB3F837}"/>
              </a:ext>
            </a:extLst>
          </p:cNvPr>
          <p:cNvSpPr txBox="1">
            <a:spLocks/>
          </p:cNvSpPr>
          <p:nvPr/>
        </p:nvSpPr>
        <p:spPr>
          <a:xfrm>
            <a:off x="172213" y="228600"/>
            <a:ext cx="2951987" cy="1143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a:lstStyle>
          <a:p>
            <a:pPr marL="0" indent="0" fontAlgn="auto">
              <a:spcBef>
                <a:spcPts val="600"/>
              </a:spcBef>
              <a:spcAft>
                <a:spcPts val="0"/>
              </a:spcAft>
              <a:buNone/>
              <a:defRPr/>
            </a:pPr>
            <a:endParaRPr lang="en-US" sz="1050" b="1" dirty="0">
              <a:solidFill>
                <a:srgbClr val="4D4D4D"/>
              </a:solidFill>
              <a:latin typeface="Rockwell" panose="02060603020205020403" pitchFamily="18" charset="0"/>
            </a:endParaRPr>
          </a:p>
          <a:p>
            <a:pPr marL="342900" lvl="1" indent="0" fontAlgn="auto">
              <a:spcBef>
                <a:spcPts val="600"/>
              </a:spcBef>
              <a:spcAft>
                <a:spcPts val="0"/>
              </a:spcAft>
              <a:buNone/>
              <a:defRPr/>
            </a:pPr>
            <a:r>
              <a:rPr lang="en-US" sz="4000" b="1" dirty="0">
                <a:solidFill>
                  <a:srgbClr val="4D4D4D"/>
                </a:solidFill>
                <a:latin typeface="Rockwell" panose="02060603020205020403" pitchFamily="18" charset="0"/>
              </a:rPr>
              <a:t>22-8794</a:t>
            </a:r>
          </a:p>
        </p:txBody>
      </p:sp>
    </p:spTree>
    <p:extLst>
      <p:ext uri="{BB962C8B-B14F-4D97-AF65-F5344CB8AC3E}">
        <p14:creationId xmlns:p14="http://schemas.microsoft.com/office/powerpoint/2010/main" val="2173141649"/>
      </p:ext>
    </p:extLst>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D3F1486D9FC14796B3C7F7EA18B924" ma:contentTypeVersion="19" ma:contentTypeDescription="Create a new document." ma:contentTypeScope="" ma:versionID="07ac2ef3a514829abd224daef1e74c4c">
  <xsd:schema xmlns:xsd="http://www.w3.org/2001/XMLSchema" xmlns:xs="http://www.w3.org/2001/XMLSchema" xmlns:p="http://schemas.microsoft.com/office/2006/metadata/properties" xmlns:ns2="7eb953f1-6501-4667-af99-6501d37dab87" xmlns:ns3="56e4a100-c40f-4b11-a94f-bdbbfb52b714" targetNamespace="http://schemas.microsoft.com/office/2006/metadata/properties" ma:root="true" ma:fieldsID="4ef3d67fac897c6fd2167defdd152ca0" ns2:_="" ns3:_="">
    <xsd:import namespace="7eb953f1-6501-4667-af99-6501d37dab87"/>
    <xsd:import namespace="56e4a100-c40f-4b11-a94f-bdbbfb52b71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LengthInSeconds"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953f1-6501-4667-af99-6501d37dab8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1f9af3a0-c212-4e5e-b746-71d4dbda90b5}" ma:internalName="TaxCatchAll" ma:showField="CatchAllData" ma:web="7eb953f1-6501-4667-af99-6501d37dab8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e4a100-c40f-4b11-a94f-bdbbfb52b71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eb953f1-6501-4667-af99-6501d37dab87" xsi:nil="true"/>
    <_dlc_DocId xmlns="7eb953f1-6501-4667-af99-6501d37dab87">SQWYXXEHRUXX-601185687-694869</_dlc_DocId>
    <_dlc_DocIdUrl xmlns="7eb953f1-6501-4667-af99-6501d37dab87">
      <Url>https://omacolumbus.sharepoint.com/sites/k/_layouts/15/DocIdRedir.aspx?ID=SQWYXXEHRUXX-601185687-694869</Url>
      <Description>SQWYXXEHRUXX-601185687-694869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C55B0E-EA66-4982-9999-4853F06376B9}"/>
</file>

<file path=customXml/itemProps2.xml><?xml version="1.0" encoding="utf-8"?>
<ds:datastoreItem xmlns:ds="http://schemas.openxmlformats.org/officeDocument/2006/customXml" ds:itemID="{0AFF11D0-129C-4C02-A267-B125719DFBFE}">
  <ds:schemaRefs>
    <ds:schemaRef ds:uri="http://schemas.microsoft.com/office/2006/metadata/properties"/>
    <ds:schemaRef ds:uri="http://schemas.microsoft.com/office/infopath/2007/PartnerControls"/>
    <ds:schemaRef ds:uri="7eb953f1-6501-4667-af99-6501d37dab87"/>
  </ds:schemaRefs>
</ds:datastoreItem>
</file>

<file path=customXml/itemProps3.xml><?xml version="1.0" encoding="utf-8"?>
<ds:datastoreItem xmlns:ds="http://schemas.openxmlformats.org/officeDocument/2006/customXml" ds:itemID="{F41D0DDA-633A-4BF0-9AF5-75BC3C485ED6}">
  <ds:schemaRefs>
    <ds:schemaRef ds:uri="http://schemas.microsoft.com/sharepoint/v3/contenttype/forms"/>
  </ds:schemaRefs>
</ds:datastoreItem>
</file>

<file path=customXml/itemProps4.xml><?xml version="1.0" encoding="utf-8"?>
<ds:datastoreItem xmlns:ds="http://schemas.openxmlformats.org/officeDocument/2006/customXml" ds:itemID="{1F9670BE-211C-4784-8C35-BBE95912374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12448</TotalTime>
  <Words>570</Words>
  <Application>Microsoft Office PowerPoint</Application>
  <PresentationFormat>Widescreen</PresentationFormat>
  <Paragraphs>104</Paragraphs>
  <Slides>23</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Rockwell</vt:lpstr>
      <vt:lpstr>Trebuchet MS</vt:lpstr>
      <vt:lpstr>Univers LT Std 45 Light</vt:lpstr>
      <vt:lpstr>Wingdings</vt:lpstr>
      <vt:lpstr>Clouds</vt:lpstr>
      <vt:lpstr>2_Clouds</vt:lpstr>
      <vt:lpstr>1_Clouds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 Babes</dc:creator>
  <cp:lastModifiedBy>Vickie Trivette</cp:lastModifiedBy>
  <cp:revision>198</cp:revision>
  <cp:lastPrinted>2015-12-04T13:26:49Z</cp:lastPrinted>
  <dcterms:created xsi:type="dcterms:W3CDTF">2009-10-28T16:02:21Z</dcterms:created>
  <dcterms:modified xsi:type="dcterms:W3CDTF">2024-07-18T14:11:18Z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0x010100ECD3F1486D9FC14796B3C7F7EA18B924</vt:lpwstr>
  </property>
  <property fmtid="{D5CDD505-2E9C-101B-9397-08002B2CF9AE}" pid="3" name="_dlc_DocIdItemGuid">
    <vt:lpwstr>4ba91bc7-92c7-4708-9fc4-04eff031d93f</vt:lpwstr>
  </property>
</Properties>
</file>